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75" r:id="rId5"/>
    <p:sldId id="273" r:id="rId6"/>
    <p:sldId id="271" r:id="rId7"/>
    <p:sldId id="265" r:id="rId8"/>
  </p:sldIdLst>
  <p:sldSz cx="10691813" cy="7559675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5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1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2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9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7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6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3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59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9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00EDA-3B3E-490D-9ACC-AA81C8EF2B17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4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0A65BF-7DEF-91CF-43EB-2B8AD985A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1534"/>
            <a:ext cx="10691813" cy="68981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059680"/>
            <a:ext cx="10691813" cy="25304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10691813" cy="1135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05776" y="398537"/>
            <a:ext cx="3743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WWW.COLOREXPO.BY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3" y="218001"/>
            <a:ext cx="1890625" cy="6600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85402" y="6681112"/>
            <a:ext cx="7906411" cy="47174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24754" y="5029200"/>
            <a:ext cx="76670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cap="all" dirty="0">
                <a:solidFill>
                  <a:schemeClr val="bg1"/>
                </a:solidFill>
              </a:rPr>
              <a:t>DIGITAL</a:t>
            </a:r>
            <a:r>
              <a:rPr lang="ru-RU" sz="5400" dirty="0">
                <a:solidFill>
                  <a:schemeClr val="bg1"/>
                </a:solidFill>
              </a:rPr>
              <a:t> </a:t>
            </a:r>
            <a:r>
              <a:rPr lang="en-US" sz="5400" b="1" cap="all" dirty="0">
                <a:solidFill>
                  <a:schemeClr val="bg1"/>
                </a:solidFill>
              </a:rPr>
              <a:t>OUT-OF-HOME</a:t>
            </a:r>
            <a:r>
              <a:rPr lang="ru-RU" sz="5400" b="1" cap="all" dirty="0">
                <a:solidFill>
                  <a:schemeClr val="bg1"/>
                </a:solidFill>
              </a:rPr>
              <a:t> </a:t>
            </a:r>
            <a:r>
              <a:rPr lang="en-US" sz="5400" b="1" cap="all" dirty="0">
                <a:solidFill>
                  <a:schemeClr val="bg1"/>
                </a:solidFill>
              </a:rPr>
              <a:t>advertising</a:t>
            </a:r>
            <a:endParaRPr lang="ru-RU" sz="5400" b="1" cap="all" dirty="0">
              <a:solidFill>
                <a:schemeClr val="bg1"/>
              </a:solidFill>
            </a:endParaRPr>
          </a:p>
          <a:p>
            <a:pPr algn="r"/>
            <a:r>
              <a:rPr lang="ru-RU" sz="2400" b="1" dirty="0">
                <a:solidFill>
                  <a:schemeClr val="bg1"/>
                </a:solidFill>
              </a:rPr>
              <a:t>МЕДИАФАСАДЫ</a:t>
            </a:r>
          </a:p>
        </p:txBody>
      </p:sp>
    </p:spTree>
    <p:extLst>
      <p:ext uri="{BB962C8B-B14F-4D97-AF65-F5344CB8AC3E}">
        <p14:creationId xmlns:p14="http://schemas.microsoft.com/office/powerpoint/2010/main" val="283762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10104" y="207104"/>
            <a:ext cx="388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МЕДИАФАСАД </a:t>
            </a:r>
            <a:r>
              <a:rPr lang="en-US" dirty="0">
                <a:solidFill>
                  <a:schemeClr val="bg1"/>
                </a:solidFill>
              </a:rPr>
              <a:t>I </a:t>
            </a:r>
            <a:r>
              <a:rPr lang="ru-RU" dirty="0">
                <a:solidFill>
                  <a:schemeClr val="bg1"/>
                </a:solidFill>
              </a:rPr>
              <a:t>15х7м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054" y="5036322"/>
            <a:ext cx="10659759" cy="4418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67483" y="5065967"/>
            <a:ext cx="660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НЕЗАВИСИМОСТИ ПР-Т., 72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51456" y="5531709"/>
            <a:ext cx="7198336" cy="178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Шаг пикселя 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 10 мм</a:t>
            </a:r>
            <a:endParaRPr lang="ru-RU" altLang="ru-RU" sz="1200" dirty="0"/>
          </a:p>
          <a:p>
            <a:pPr>
              <a:lnSpc>
                <a:spcPts val="1200"/>
              </a:lnSpc>
            </a:pPr>
            <a:endParaRPr lang="ru-RU" altLang="ru-RU" sz="1200" b="1" dirty="0"/>
          </a:p>
          <a:p>
            <a:pPr>
              <a:lnSpc>
                <a:spcPts val="1200"/>
              </a:lnSpc>
            </a:pPr>
            <a:r>
              <a:rPr lang="ru-RU" altLang="ru-RU" sz="1200" b="1" dirty="0"/>
              <a:t>Время работы экрана</a:t>
            </a:r>
            <a:r>
              <a:rPr lang="ru-RU" altLang="ru-RU" sz="1200" dirty="0"/>
              <a:t>: с 07:00 до 23:00</a:t>
            </a:r>
          </a:p>
          <a:p>
            <a:pPr>
              <a:lnSpc>
                <a:spcPts val="1200"/>
              </a:lnSpc>
            </a:pPr>
            <a:endParaRPr lang="ru-RU" altLang="ru-RU" sz="12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</a:pPr>
            <a:r>
              <a:rPr lang="ru-RU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>Рядом расположены:</a:t>
            </a:r>
            <a:br>
              <a:rPr lang="en-US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/>
              <a:t>ст. м. Академия наук, Национальная академия наук Беларуси, Академия искусств, кинотеатр "Октябрь", БГУИР, Дворец водного спорта, кафе, магазины и т.д.</a:t>
            </a:r>
          </a:p>
          <a:p>
            <a:pPr>
              <a:lnSpc>
                <a:spcPts val="1200"/>
              </a:lnSpc>
            </a:pPr>
            <a:endParaRPr lang="ru-RU" sz="1200" dirty="0"/>
          </a:p>
          <a:p>
            <a:pPr>
              <a:lnSpc>
                <a:spcPts val="1200"/>
              </a:lnSpc>
            </a:pPr>
            <a:r>
              <a:rPr lang="ru-RU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>В направлении: </a:t>
            </a:r>
            <a:r>
              <a:rPr lang="ru-RU" sz="1200" dirty="0" err="1"/>
              <a:t>пр</a:t>
            </a:r>
            <a:r>
              <a:rPr lang="ru-RU" sz="1200" dirty="0"/>
              <a:t>-та Независимости и улицы Сурганова</a:t>
            </a:r>
          </a:p>
          <a:p>
            <a:pPr>
              <a:lnSpc>
                <a:spcPts val="1200"/>
              </a:lnSpc>
            </a:pPr>
            <a:endParaRPr lang="ru-RU" sz="1200" dirty="0"/>
          </a:p>
          <a:p>
            <a:pPr>
              <a:lnSpc>
                <a:spcPts val="1200"/>
              </a:lnSpc>
            </a:pPr>
            <a:r>
              <a:rPr lang="ru-RU" sz="1200" dirty="0"/>
              <a:t>Регулярные заторы и пробки. Оживленная пешеходная зона. Наличие светофоров.</a:t>
            </a:r>
            <a:endParaRPr lang="ru-RU" alt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776"/>
            <a:ext cx="3409436" cy="25768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BA3EE4-01F1-8A50-DF84-3EFA61B0F6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"/>
          <a:stretch/>
        </p:blipFill>
        <p:spPr>
          <a:xfrm>
            <a:off x="0" y="735218"/>
            <a:ext cx="10744283" cy="43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3" y="242021"/>
            <a:ext cx="10683090" cy="491603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9525" y="4986337"/>
            <a:ext cx="10659759" cy="4418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2012" y="193953"/>
            <a:ext cx="581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МЕДИАФАСАД</a:t>
            </a:r>
            <a:r>
              <a:rPr lang="en-US" dirty="0">
                <a:solidFill>
                  <a:schemeClr val="bg1"/>
                </a:solidFill>
              </a:rPr>
              <a:t>  I </a:t>
            </a:r>
            <a:r>
              <a:rPr lang="ru-RU" dirty="0">
                <a:solidFill>
                  <a:schemeClr val="bg1"/>
                </a:solidFill>
              </a:rPr>
              <a:t>10х3м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6394" y="4986337"/>
            <a:ext cx="523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КАЛЬВАРИЙСКАЯ УЛ., </a:t>
            </a:r>
            <a:r>
              <a:rPr lang="en-US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446394" y="5530074"/>
            <a:ext cx="6336856" cy="1939811"/>
          </a:xfrm>
          <a:prstGeom prst="rect">
            <a:avLst/>
          </a:prstGeom>
          <a:noFill/>
          <a:ln>
            <a:noFill/>
          </a:ln>
        </p:spPr>
        <p:txBody>
          <a:bodyPr wrap="square" lIns="90091" tIns="45046" rIns="90091" bIns="45046">
            <a:spAutoFit/>
          </a:bodyPr>
          <a:lstStyle>
            <a:lvl1pPr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Шаг пикселя 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 6,67 мм</a:t>
            </a:r>
            <a:endParaRPr lang="ru-RU" altLang="ru-RU" sz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endParaRPr lang="ru-RU" altLang="ru-RU" sz="1200" b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ru-RU" altLang="ru-RU" sz="12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Время работы экрана: 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 07:00 до 23:00</a:t>
            </a:r>
          </a:p>
          <a:p>
            <a:pPr eaLnBrk="1" hangingPunct="1">
              <a:lnSpc>
                <a:spcPts val="1200"/>
              </a:lnSpc>
            </a:pPr>
            <a:endParaRPr lang="ru-RU" altLang="ru-RU" sz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ru-RU" altLang="ru-RU" sz="12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Рядом расположены:  </a:t>
            </a:r>
            <a:r>
              <a:rPr lang="ru-RU" alt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ст.м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Фрунзенская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кинотеатр «Беларусь»,  </a:t>
            </a:r>
          </a:p>
          <a:p>
            <a:pPr eaLnBrk="1" hangingPunct="1">
              <a:lnSpc>
                <a:spcPts val="1200"/>
              </a:lnSpc>
            </a:pP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ТЦ «Трюм», БЦ «Парус», </a:t>
            </a:r>
            <a:r>
              <a:rPr lang="ru-RU" alt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журфак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БГУ, </a:t>
            </a:r>
            <a:r>
              <a:rPr lang="ru-RU" alt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МТБанк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Франсабанк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БПС-Сбербанк, Национальный банк РБ, РНПЦ Оториноларингологии, </a:t>
            </a:r>
            <a:r>
              <a:rPr lang="en-US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KFC, 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гипермаркет «Санта</a:t>
            </a:r>
            <a:r>
              <a:rPr lang="en-US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», 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Национальная школа красоты, Мак бай</a:t>
            </a:r>
            <a:b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ru-RU" altLang="ru-RU" sz="12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 направлении: 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ТЦ «Корона», </a:t>
            </a:r>
            <a:r>
              <a:rPr lang="ru-RU" alt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ст.м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Пушкинская,  ул. Тимирязева, </a:t>
            </a:r>
            <a:r>
              <a:rPr lang="ru-RU" alt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миниполиса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«Каскад».</a:t>
            </a:r>
          </a:p>
          <a:p>
            <a:pPr eaLnBrk="1" hangingPunct="1">
              <a:lnSpc>
                <a:spcPts val="1200"/>
              </a:lnSpc>
            </a:pPr>
            <a:endParaRPr lang="ru-RU" altLang="ru-RU" sz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Оживленный транспортный поток и пешеходная зона. Наличие светофоров.</a:t>
            </a:r>
            <a:endParaRPr lang="ru-RU" altLang="ru-RU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1" t="19956" r="10676" b="11154"/>
          <a:stretch/>
        </p:blipFill>
        <p:spPr>
          <a:xfrm>
            <a:off x="-9525" y="4986337"/>
            <a:ext cx="3386430" cy="2573338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1734947" y="5428178"/>
            <a:ext cx="163703" cy="412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266950" y="6375895"/>
            <a:ext cx="355190" cy="236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5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74C967-0214-4602-B0CB-707B41415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6"/>
          <a:stretch/>
        </p:blipFill>
        <p:spPr>
          <a:xfrm>
            <a:off x="9526" y="463990"/>
            <a:ext cx="10691813" cy="480033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580" y="4990997"/>
            <a:ext cx="10659759" cy="4418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2012" y="193953"/>
            <a:ext cx="581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NEW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 с 01.01.2025</a:t>
            </a:r>
            <a:r>
              <a:rPr lang="ru-RU" dirty="0">
                <a:solidFill>
                  <a:schemeClr val="bg1"/>
                </a:solidFill>
              </a:rPr>
              <a:t>  МЕДИАФАСАД</a:t>
            </a:r>
            <a:r>
              <a:rPr lang="en-US" dirty="0">
                <a:solidFill>
                  <a:schemeClr val="bg1"/>
                </a:solidFill>
              </a:rPr>
              <a:t>  I </a:t>
            </a:r>
            <a:r>
              <a:rPr lang="ru-RU" dirty="0">
                <a:solidFill>
                  <a:schemeClr val="bg1"/>
                </a:solidFill>
              </a:rPr>
              <a:t>12х7м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34884" y="5028487"/>
            <a:ext cx="523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Пушкина пр-т, 81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438843" y="5465975"/>
            <a:ext cx="7467412" cy="1939811"/>
          </a:xfrm>
          <a:prstGeom prst="rect">
            <a:avLst/>
          </a:prstGeom>
          <a:noFill/>
          <a:ln>
            <a:noFill/>
          </a:ln>
        </p:spPr>
        <p:txBody>
          <a:bodyPr wrap="square" lIns="90091" tIns="45046" rIns="90091" bIns="45046">
            <a:spAutoFit/>
          </a:bodyPr>
          <a:lstStyle>
            <a:lvl1pPr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Шаг пикселя 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 10 мм</a:t>
            </a:r>
            <a:endParaRPr lang="ru-RU" altLang="ru-RU" sz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</a:pPr>
            <a:endParaRPr lang="ru-RU" altLang="ru-RU" sz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</a:pPr>
            <a:r>
              <a:rPr lang="ru-RU" altLang="ru-RU" sz="12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Время работы экрана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с 07:00 до 23:00</a:t>
            </a:r>
          </a:p>
          <a:p>
            <a:pPr>
              <a:lnSpc>
                <a:spcPts val="1200"/>
              </a:lnSpc>
            </a:pPr>
            <a:endParaRPr lang="ru-RU" altLang="ru-RU" sz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</a:pPr>
            <a:r>
              <a:rPr lang="ru-RU" altLang="ru-RU" sz="12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Рядом расположены:</a:t>
            </a:r>
            <a:br>
              <a:rPr lang="en-US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Белагропромбанк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Белинвестбанк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БЦ «</a:t>
            </a:r>
            <a:r>
              <a:rPr 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Стильсервис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», БЦ «Градиент»,  АЗС «</a:t>
            </a:r>
            <a:r>
              <a:rPr 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Трайпл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№2», 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Domino`s Pizza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магазин «</a:t>
            </a:r>
            <a:r>
              <a:rPr 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Евроопт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», </a:t>
            </a:r>
            <a:r>
              <a:rPr 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ст.м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Пушкинская, кинотеатр «Аврора»,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Mak.by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гостиница «Орбита», </a:t>
            </a:r>
            <a:r>
              <a:rPr 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ул.Ольшевского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Большой перекресток с активным трафиком.</a:t>
            </a:r>
          </a:p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 направлении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м-на </a:t>
            </a:r>
            <a:r>
              <a:rPr 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Масюковщина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ул.Орловская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ул. Тимирязева, </a:t>
            </a:r>
            <a:r>
              <a:rPr 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пр.Победителей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ТРЦ «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Palazzo», 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ТРЦ «Корона Замок», Дворца Независимости, отеля «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Marriot»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автосалонов «Тойота центр Минск», «Geely»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eaLnBrk="1" hangingPunct="1">
              <a:lnSpc>
                <a:spcPts val="1200"/>
              </a:lnSpc>
            </a:pPr>
            <a:endParaRPr lang="ru-RU" altLang="ru-RU" sz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Оживленный транспортный поток и пешеходная зона. Наличие светофоров.</a:t>
            </a:r>
            <a:endParaRPr lang="ru-RU" altLang="ru-RU" sz="12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1734947" y="5428178"/>
            <a:ext cx="163703" cy="412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266950" y="6375895"/>
            <a:ext cx="355190" cy="236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9AA8692-731C-44B5-89E8-83195738DA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5002785"/>
            <a:ext cx="3441379" cy="25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E1D2AD-BA07-E46A-FE9C-1E0692836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957"/>
            <a:ext cx="10691813" cy="32136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9052" y="3980661"/>
            <a:ext cx="4130271" cy="68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73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4953" y="4020330"/>
            <a:ext cx="291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ВЫСОКОТЕХНОЛОГИЧНЫЙ</a:t>
            </a:r>
          </a:p>
          <a:p>
            <a:r>
              <a:rPr lang="ru-RU" b="1" dirty="0">
                <a:solidFill>
                  <a:schemeClr val="bg1"/>
                </a:solidFill>
              </a:rPr>
              <a:t>МЕДИАФАСАД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3873" y="4770714"/>
            <a:ext cx="44606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/>
              <a:t>Широкий угол обзора;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/>
              <a:t>Высокое качество изображения; 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/>
              <a:t>Адаптивная яркость и контрастность в зависимости от условий окружающей среды.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64473" y="4665528"/>
            <a:ext cx="457680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/>
              <a:t>MAX</a:t>
            </a:r>
            <a:r>
              <a:rPr lang="ru-RU" sz="1500" dirty="0"/>
              <a:t> запоминаемость интерактивной рекламы; 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/>
              <a:t>Визуальный контакт в 6,5 раз выше, чем у статичной рекламы;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/>
              <a:t>Оперативное управление контентом при появлении новых задач, ребрендинге, появлении нового продукта/услуги;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/>
              <a:t>Оптимизация бюджета при продвижении нескольких проектов, видов деятельности и т.д.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7750" y="215600"/>
            <a:ext cx="302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МЕДИАФАСАДЫ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76595" y="3979528"/>
            <a:ext cx="4130271" cy="68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73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050638" y="4148295"/>
            <a:ext cx="3982183" cy="39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ЭФФЕКТИВНОСТЬ ДЛЯ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391993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2067" y="4850134"/>
            <a:ext cx="94186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/>
              <a:t>Хронометраж – 10 сек;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/>
              <a:t>Разрешение рекламного ролика (</a:t>
            </a:r>
            <a:r>
              <a:rPr lang="ru-RU" sz="1500" dirty="0" err="1"/>
              <a:t>ШхВ</a:t>
            </a:r>
            <a:r>
              <a:rPr lang="ru-RU" sz="1500" dirty="0"/>
              <a:t>) – 672*1536 / 432*1440 / 672*1152 (пикселей);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/>
              <a:t>Расширение рекламного ролика </a:t>
            </a:r>
            <a:r>
              <a:rPr lang="en-US" sz="1500" dirty="0"/>
              <a:t>-</a:t>
            </a:r>
            <a:r>
              <a:rPr lang="ru-RU" sz="1500" dirty="0"/>
              <a:t> .</a:t>
            </a:r>
            <a:r>
              <a:rPr lang="en-US" sz="1500" dirty="0"/>
              <a:t>mp4</a:t>
            </a:r>
            <a:r>
              <a:rPr lang="ru-RU" sz="1500" dirty="0"/>
              <a:t>, .</a:t>
            </a:r>
            <a:r>
              <a:rPr lang="en-US" sz="1500" dirty="0"/>
              <a:t>jpeg</a:t>
            </a:r>
            <a:r>
              <a:rPr lang="ru-RU" sz="1500" dirty="0"/>
              <a:t>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/>
              <a:t>Стандарт сжатия рекламного ролика (кодек) - h.264;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/>
              <a:t>Кадровая частота рекламного ролика – 30 кадров в секунду;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/>
              <a:t>Ролики должны быть без звукового сопровождения;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/>
              <a:t>В 10 сек. роликах, в которых имеется два и более сюжета, смена сюжета должна производиться путем плавного перехода.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2067" y="3987219"/>
            <a:ext cx="5440519" cy="6768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73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07224" y="4017748"/>
            <a:ext cx="291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ТЕХНИЧЕСКИЕ ТРЕБОВАНИЯ </a:t>
            </a:r>
            <a:r>
              <a:rPr lang="ru-RU" b="1">
                <a:solidFill>
                  <a:schemeClr val="bg1"/>
                </a:solidFill>
              </a:rPr>
              <a:t>К РОЛИКАМ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5167" y="214309"/>
            <a:ext cx="302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МЕДИАФАСАДЫ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E1D2AD-BA07-E46A-FE9C-1E0692836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957"/>
            <a:ext cx="10691813" cy="32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0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4850" y="1037376"/>
            <a:ext cx="9950115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1 ПАКЕТ. Рекламный ролик – 10 сек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4845" y="1622760"/>
            <a:ext cx="4345475" cy="203132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Независимости пр. 72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/>
              <a:t>190</a:t>
            </a:r>
            <a:r>
              <a:rPr lang="en-US" sz="1400" b="1" dirty="0"/>
              <a:t> </a:t>
            </a:r>
            <a:r>
              <a:rPr lang="ru-RU" sz="1400" b="1" dirty="0"/>
              <a:t>выходов</a:t>
            </a:r>
            <a:r>
              <a:rPr lang="ru-RU" sz="1400" dirty="0"/>
              <a:t> рекламного ролика </a:t>
            </a:r>
            <a:r>
              <a:rPr lang="ru-RU" sz="1400" b="1" dirty="0"/>
              <a:t>в день</a:t>
            </a:r>
            <a:r>
              <a:rPr lang="ru-RU" sz="1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Частота выходов - </a:t>
            </a:r>
            <a:r>
              <a:rPr lang="en-US" sz="1400" b="1" dirty="0"/>
              <a:t>1 </a:t>
            </a:r>
            <a:r>
              <a:rPr lang="ru-RU" sz="1400" b="1" dirty="0"/>
              <a:t>раз в 5 минут;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Максимальное количество пакетов – 30.</a:t>
            </a:r>
          </a:p>
          <a:p>
            <a:endParaRPr lang="ru-RU" sz="1400" b="1" dirty="0"/>
          </a:p>
          <a:p>
            <a:r>
              <a:rPr lang="ru-RU" sz="1400" b="1" dirty="0" err="1"/>
              <a:t>Кальварйиская</a:t>
            </a:r>
            <a:r>
              <a:rPr lang="ru-RU" sz="1400" b="1" dirty="0"/>
              <a:t> ул. 2/ Пушкина пр. 81: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/>
              <a:t>320</a:t>
            </a:r>
            <a:r>
              <a:rPr lang="en-US" sz="1400" b="1" dirty="0"/>
              <a:t> </a:t>
            </a:r>
            <a:r>
              <a:rPr lang="ru-RU" sz="1400" b="1" dirty="0"/>
              <a:t>выходов</a:t>
            </a:r>
            <a:r>
              <a:rPr lang="ru-RU" sz="1400" dirty="0"/>
              <a:t> рекламного ролика </a:t>
            </a:r>
            <a:r>
              <a:rPr lang="ru-RU" sz="1400" b="1" dirty="0"/>
              <a:t>в день</a:t>
            </a:r>
            <a:r>
              <a:rPr lang="ru-RU" sz="1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Частота выходов - </a:t>
            </a:r>
            <a:r>
              <a:rPr lang="en-US" sz="1400" b="1" dirty="0"/>
              <a:t>1 </a:t>
            </a:r>
            <a:r>
              <a:rPr lang="ru-RU" sz="1400" b="1" dirty="0"/>
              <a:t>раз в 3 минут;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Максимальное количество пакетов – 18.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324849" y="6373365"/>
            <a:ext cx="9950115" cy="1013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76797" y="1622760"/>
            <a:ext cx="539816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dirty="0"/>
              <a:t>Когда нужно предоставить ролик?</a:t>
            </a:r>
          </a:p>
          <a:p>
            <a:pPr>
              <a:spcBef>
                <a:spcPts val="600"/>
              </a:spcBef>
            </a:pPr>
            <a:r>
              <a:rPr lang="ru-RU" sz="1500" dirty="0"/>
              <a:t>Рекламные ролики предоставляются Заказчиком накануне дня старта рекламной кампании до 17.00.</a:t>
            </a:r>
          </a:p>
          <a:p>
            <a:pPr>
              <a:spcBef>
                <a:spcPts val="600"/>
              </a:spcBef>
            </a:pPr>
            <a:r>
              <a:rPr lang="ru-RU" sz="1500" b="1" dirty="0"/>
              <a:t>Когда будет запущен ролик?  </a:t>
            </a:r>
          </a:p>
          <a:p>
            <a:pPr>
              <a:spcBef>
                <a:spcPts val="600"/>
              </a:spcBef>
            </a:pPr>
            <a:r>
              <a:rPr lang="ru-RU" sz="1500" dirty="0"/>
              <a:t>Новое размещение (начало периода размещения) - осуществляется ежедневно до 10.00.</a:t>
            </a:r>
          </a:p>
          <a:p>
            <a:pPr>
              <a:spcBef>
                <a:spcPts val="600"/>
              </a:spcBef>
            </a:pPr>
            <a:r>
              <a:rPr lang="ru-RU" sz="1500" dirty="0"/>
              <a:t>Ротация и демонтаж рекламных роликов осуществляется в рабочие дни до 10.00.</a:t>
            </a:r>
          </a:p>
          <a:p>
            <a:pPr>
              <a:spcBef>
                <a:spcPts val="600"/>
              </a:spcBef>
            </a:pPr>
            <a:r>
              <a:rPr lang="ru-RU" sz="1500" b="1" dirty="0"/>
              <a:t>Включена ли в стоимость ежедневная ротация рекламных роликов?</a:t>
            </a:r>
          </a:p>
          <a:p>
            <a:pPr>
              <a:spcBef>
                <a:spcPts val="600"/>
              </a:spcBef>
            </a:pPr>
            <a:r>
              <a:rPr lang="ru-RU" sz="1500" dirty="0"/>
              <a:t>НЕТ. Ротация рекламных роликов осуществляется 1 раз в 5 дней, в рабочие дни.</a:t>
            </a:r>
          </a:p>
          <a:p>
            <a:pPr>
              <a:spcBef>
                <a:spcPts val="600"/>
              </a:spcBef>
            </a:pPr>
            <a:r>
              <a:rPr lang="ru-RU" sz="1500" b="1" dirty="0"/>
              <a:t>Включена ли в стоимость ротация одновременно нескольких роликов/сюжетов в рамках одного пакета?</a:t>
            </a:r>
          </a:p>
          <a:p>
            <a:pPr>
              <a:spcBef>
                <a:spcPts val="600"/>
              </a:spcBef>
            </a:pPr>
            <a:r>
              <a:rPr lang="ru-RU" sz="1500" dirty="0"/>
              <a:t>НЕТ. В рамках одного выкупленного пакета демонстрируется 1 рекламный ролик, длительностью 10 секунд.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4844" y="3905590"/>
            <a:ext cx="4345475" cy="189282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500" b="1" dirty="0"/>
          </a:p>
          <a:p>
            <a:r>
              <a:rPr lang="ru-RU" sz="1400" b="1" dirty="0"/>
              <a:t>Минимальный срок размещения </a:t>
            </a:r>
            <a:r>
              <a:rPr lang="ru-RU" sz="1400" dirty="0"/>
              <a:t>– 10 дней.</a:t>
            </a:r>
          </a:p>
          <a:p>
            <a:endParaRPr lang="ru-RU" sz="1400" dirty="0"/>
          </a:p>
          <a:p>
            <a:r>
              <a:rPr lang="ru-RU" sz="1400" dirty="0"/>
              <a:t>При размещении </a:t>
            </a:r>
            <a:r>
              <a:rPr lang="ru-RU" sz="1400" b="1" dirty="0"/>
              <a:t>менее 10 дней </a:t>
            </a:r>
            <a:r>
              <a:rPr lang="ru-RU" sz="1400" dirty="0"/>
              <a:t>– применяется повышающий коэффициент 1,2.</a:t>
            </a:r>
          </a:p>
          <a:p>
            <a:endParaRPr lang="ru-RU" sz="1400" dirty="0"/>
          </a:p>
          <a:p>
            <a:r>
              <a:rPr lang="ru-RU" sz="1400" dirty="0"/>
              <a:t>При размещении рекламных роликов в период </a:t>
            </a:r>
            <a:r>
              <a:rPr lang="ru-RU" sz="1400" b="1" dirty="0"/>
              <a:t>Октябрь, Ноябрь, Декабрь </a:t>
            </a:r>
            <a:r>
              <a:rPr lang="ru-RU" sz="1400" dirty="0"/>
              <a:t>– применяется повышающий коэффициент 1,2.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1638" y="205771"/>
            <a:ext cx="496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МЕДИАФАСАДЫ </a:t>
            </a:r>
            <a:r>
              <a:rPr lang="en-US" b="1" dirty="0">
                <a:solidFill>
                  <a:schemeClr val="bg1"/>
                </a:solidFill>
              </a:rPr>
              <a:t>| </a:t>
            </a:r>
            <a:r>
              <a:rPr lang="ru-RU" b="1" dirty="0">
                <a:solidFill>
                  <a:schemeClr val="bg1"/>
                </a:solidFill>
              </a:rPr>
              <a:t>Время работы: 07.00-23.00</a:t>
            </a:r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123CCE2C-36B5-4D98-9075-E97683B459EA}"/>
              </a:ext>
            </a:extLst>
          </p:cNvPr>
          <p:cNvSpPr txBox="1"/>
          <p:nvPr/>
        </p:nvSpPr>
        <p:spPr>
          <a:xfrm>
            <a:off x="324844" y="6696724"/>
            <a:ext cx="136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1"/>
                </a:solidFill>
              </a:rPr>
              <a:t>КОНТАКТЫ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3279295F-5526-4C9D-90EC-3D5DF561E416}"/>
              </a:ext>
            </a:extLst>
          </p:cNvPr>
          <p:cNvSpPr txBox="1"/>
          <p:nvPr/>
        </p:nvSpPr>
        <p:spPr>
          <a:xfrm>
            <a:off x="2035966" y="6696724"/>
            <a:ext cx="469964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dirty="0"/>
              <a:t>+375 (29) </a:t>
            </a:r>
            <a:r>
              <a:rPr lang="en-US" dirty="0"/>
              <a:t>199-27-89 / 645-04-43 / 306-70-22</a:t>
            </a:r>
            <a:endParaRPr lang="ru-RU" dirty="0"/>
          </a:p>
          <a:p>
            <a:pPr>
              <a:lnSpc>
                <a:spcPct val="80000"/>
              </a:lnSpc>
            </a:pPr>
            <a:endParaRPr lang="ru-RU" dirty="0"/>
          </a:p>
          <a:p>
            <a:pPr>
              <a:lnSpc>
                <a:spcPct val="80000"/>
              </a:lnSpc>
            </a:pPr>
            <a:r>
              <a:rPr lang="en-US" dirty="0"/>
              <a:t>E-mail: outdoor@colorexpress.by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D11DBE-D487-4D67-8158-DA3367F6C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84" y="6670722"/>
            <a:ext cx="155448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34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1688</TotalTime>
  <Words>708</Words>
  <Application>Microsoft Office PowerPoint</Application>
  <PresentationFormat>Произвольный</PresentationFormat>
  <Paragraphs>86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Слесаренко Юрий Евгеньевич</dc:creator>
  <cp:lastModifiedBy>Мария .</cp:lastModifiedBy>
  <cp:revision>204</cp:revision>
  <cp:lastPrinted>2019-04-24T14:20:38Z</cp:lastPrinted>
  <dcterms:created xsi:type="dcterms:W3CDTF">2019-04-24T13:21:08Z</dcterms:created>
  <dcterms:modified xsi:type="dcterms:W3CDTF">2024-11-18T19:05:38Z</dcterms:modified>
</cp:coreProperties>
</file>