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72" r:id="rId4"/>
    <p:sldId id="273" r:id="rId5"/>
    <p:sldId id="275" r:id="rId6"/>
    <p:sldId id="270" r:id="rId7"/>
    <p:sldId id="274" r:id="rId8"/>
  </p:sldIdLst>
  <p:sldSz cx="10691813" cy="7559675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3" d="100"/>
          <a:sy n="93" d="100"/>
        </p:scale>
        <p:origin x="73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00EDA-3B3E-490D-9ACC-AA81C8EF2B17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D9C4B-C8DD-4E37-BB74-8E0265502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713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00EDA-3B3E-490D-9ACC-AA81C8EF2B17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D9C4B-C8DD-4E37-BB74-8E0265502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529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00EDA-3B3E-490D-9ACC-AA81C8EF2B17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D9C4B-C8DD-4E37-BB74-8E0265502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75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00EDA-3B3E-490D-9ACC-AA81C8EF2B17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D9C4B-C8DD-4E37-BB74-8E0265502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996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00EDA-3B3E-490D-9ACC-AA81C8EF2B17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D9C4B-C8DD-4E37-BB74-8E0265502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276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00EDA-3B3E-490D-9ACC-AA81C8EF2B17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D9C4B-C8DD-4E37-BB74-8E0265502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660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00EDA-3B3E-490D-9ACC-AA81C8EF2B17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D9C4B-C8DD-4E37-BB74-8E0265502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01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00EDA-3B3E-490D-9ACC-AA81C8EF2B17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D9C4B-C8DD-4E37-BB74-8E0265502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647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00EDA-3B3E-490D-9ACC-AA81C8EF2B17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D9C4B-C8DD-4E37-BB74-8E0265502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936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00EDA-3B3E-490D-9ACC-AA81C8EF2B17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D9C4B-C8DD-4E37-BB74-8E0265502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595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00EDA-3B3E-490D-9ACC-AA81C8EF2B17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D9C4B-C8DD-4E37-BB74-8E0265502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990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00EDA-3B3E-490D-9ACC-AA81C8EF2B17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D9C4B-C8DD-4E37-BB74-8E0265502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244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5627"/>
            <a:ext cx="10691813" cy="641234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785402" y="6766561"/>
            <a:ext cx="7906411" cy="47174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1"/>
            <a:ext cx="10691813" cy="11356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558884" y="260037"/>
            <a:ext cx="37433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WWW.COLOREXPO.BY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73" y="218001"/>
            <a:ext cx="1890625" cy="6600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42735" y="5114649"/>
            <a:ext cx="974907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b="1" cap="all" dirty="0">
                <a:solidFill>
                  <a:schemeClr val="bg1"/>
                </a:solidFill>
              </a:rPr>
              <a:t>DIGITAL</a:t>
            </a:r>
            <a:r>
              <a:rPr lang="ru-RU" sz="5400" dirty="0">
                <a:solidFill>
                  <a:schemeClr val="bg1"/>
                </a:solidFill>
              </a:rPr>
              <a:t> </a:t>
            </a:r>
            <a:r>
              <a:rPr lang="en-US" sz="5400" b="1" cap="all" dirty="0">
                <a:solidFill>
                  <a:schemeClr val="bg1"/>
                </a:solidFill>
              </a:rPr>
              <a:t>OUT-OF-HOME</a:t>
            </a:r>
            <a:r>
              <a:rPr lang="ru-RU" sz="5400" b="1" cap="all" dirty="0">
                <a:solidFill>
                  <a:schemeClr val="bg1"/>
                </a:solidFill>
              </a:rPr>
              <a:t> </a:t>
            </a:r>
            <a:r>
              <a:rPr lang="en-US" sz="5400" b="1" cap="all" dirty="0">
                <a:solidFill>
                  <a:schemeClr val="bg1"/>
                </a:solidFill>
              </a:rPr>
              <a:t>advertising</a:t>
            </a:r>
            <a:endParaRPr lang="ru-RU" sz="5400" b="1" dirty="0">
              <a:solidFill>
                <a:schemeClr val="bg1"/>
              </a:solidFill>
            </a:endParaRPr>
          </a:p>
          <a:p>
            <a:pPr algn="r"/>
            <a:r>
              <a:rPr lang="ru-RU" sz="2400" b="1" dirty="0">
                <a:solidFill>
                  <a:schemeClr val="bg1"/>
                </a:solidFill>
              </a:rPr>
              <a:t>ЦИФРОВЫЕ БИЛБОРДЫ</a:t>
            </a:r>
          </a:p>
        </p:txBody>
      </p:sp>
    </p:spTree>
    <p:extLst>
      <p:ext uri="{BB962C8B-B14F-4D97-AF65-F5344CB8AC3E}">
        <p14:creationId xmlns:p14="http://schemas.microsoft.com/office/powerpoint/2010/main" val="2837628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EA27A48-CD48-4A18-993A-142EBAB3E5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7" b="9162"/>
          <a:stretch/>
        </p:blipFill>
        <p:spPr>
          <a:xfrm>
            <a:off x="-1" y="16029"/>
            <a:ext cx="10691813" cy="52046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10691813" cy="7572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361236" y="187814"/>
            <a:ext cx="3239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ЦИФРОВОЙ БИЛБОРД   </a:t>
            </a:r>
            <a:r>
              <a:rPr lang="en-US" dirty="0">
                <a:solidFill>
                  <a:schemeClr val="bg1"/>
                </a:solidFill>
              </a:rPr>
              <a:t>|   </a:t>
            </a:r>
            <a:r>
              <a:rPr lang="ru-RU" dirty="0">
                <a:solidFill>
                  <a:schemeClr val="bg1"/>
                </a:solidFill>
              </a:rPr>
              <a:t>4х8м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45495" y="300038"/>
            <a:ext cx="37433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+375 17 </a:t>
            </a:r>
            <a:r>
              <a:rPr lang="ru-RU" sz="1100" dirty="0">
                <a:solidFill>
                  <a:schemeClr val="bg1"/>
                </a:solidFill>
              </a:rPr>
              <a:t>399-10-95/96/97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00" y="152017"/>
            <a:ext cx="1350081" cy="47131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4968049"/>
            <a:ext cx="10691813" cy="44184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221947" y="5020904"/>
            <a:ext cx="5921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БОГДАНОВИЧА УЛ.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21947" y="5406039"/>
            <a:ext cx="6174204" cy="2095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b="1" dirty="0"/>
              <a:t>Шаг пикселя </a:t>
            </a:r>
            <a:r>
              <a:rPr lang="ru-RU" sz="1200" dirty="0"/>
              <a:t>– 8 мм</a:t>
            </a:r>
            <a:endParaRPr lang="en-US" sz="1200" dirty="0"/>
          </a:p>
          <a:p>
            <a:pPr>
              <a:lnSpc>
                <a:spcPts val="1200"/>
              </a:lnSpc>
            </a:pPr>
            <a:endParaRPr lang="en-US" altLang="ru-RU" sz="1200" b="1" dirty="0"/>
          </a:p>
          <a:p>
            <a:pPr>
              <a:lnSpc>
                <a:spcPts val="1200"/>
              </a:lnSpc>
            </a:pPr>
            <a:r>
              <a:rPr lang="ru-RU" altLang="ru-RU" sz="1200" b="1" dirty="0"/>
              <a:t>Время работы экрана</a:t>
            </a:r>
            <a:r>
              <a:rPr lang="ru-RU" altLang="ru-RU" sz="1200" dirty="0"/>
              <a:t>: с 07:00 до 23:00</a:t>
            </a:r>
          </a:p>
          <a:p>
            <a:pPr>
              <a:lnSpc>
                <a:spcPts val="1200"/>
              </a:lnSpc>
            </a:pPr>
            <a:endParaRPr lang="ru-RU" altLang="ru-RU" sz="1200" b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200"/>
              </a:lnSpc>
            </a:pPr>
            <a:r>
              <a:rPr lang="ru-RU" altLang="ru-RU" sz="1200" b="1" dirty="0">
                <a:ea typeface="Tahoma" panose="020B0604030504040204" pitchFamily="34" charset="0"/>
                <a:cs typeface="Tahoma" panose="020B0604030504040204" pitchFamily="34" charset="0"/>
              </a:rPr>
              <a:t>Рядом расположены:</a:t>
            </a:r>
            <a:r>
              <a:rPr lang="en-US" altLang="ru-RU" sz="1200" b="1" dirty="0"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altLang="ru-RU" sz="1200" b="1" dirty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dirty="0" err="1"/>
              <a:t>ст.м</a:t>
            </a:r>
            <a:r>
              <a:rPr lang="ru-RU" sz="1200" dirty="0"/>
              <a:t>. Немига, Верхний город (Минская ратуша, пл. Свободы, Кафедральный собор и др.), Академия музыки, Большой театр, ул. </a:t>
            </a:r>
            <a:r>
              <a:rPr lang="ru-RU" sz="1200" dirty="0" err="1"/>
              <a:t>Зыбицкая</a:t>
            </a:r>
            <a:r>
              <a:rPr lang="ru-RU" sz="1200" dirty="0"/>
              <a:t>, Троицкое предместье, ул. </a:t>
            </a:r>
            <a:r>
              <a:rPr lang="ru-RU" sz="1200" dirty="0" err="1"/>
              <a:t>Сторожовская</a:t>
            </a:r>
            <a:r>
              <a:rPr lang="ru-RU" sz="1200" dirty="0"/>
              <a:t>, посольство Украины, Дворец спорта, </a:t>
            </a:r>
            <a:r>
              <a:rPr lang="ru-RU" sz="1200" dirty="0" err="1"/>
              <a:t>Burger</a:t>
            </a:r>
            <a:r>
              <a:rPr lang="ru-RU" sz="1200" dirty="0"/>
              <a:t> </a:t>
            </a:r>
            <a:r>
              <a:rPr lang="ru-RU" sz="1200" dirty="0" err="1"/>
              <a:t>King</a:t>
            </a:r>
            <a:r>
              <a:rPr lang="ru-RU" sz="1200" dirty="0"/>
              <a:t>, KFC, ресторан «Фабрика», ТД «На Немиге», ТЦ «Немига, 3», БЦ «</a:t>
            </a:r>
            <a:r>
              <a:rPr lang="ru-RU" sz="1200" dirty="0" err="1"/>
              <a:t>Royal</a:t>
            </a:r>
            <a:r>
              <a:rPr lang="ru-RU" sz="1200" dirty="0"/>
              <a:t> </a:t>
            </a:r>
            <a:r>
              <a:rPr lang="ru-RU" sz="1200" dirty="0" err="1"/>
              <a:t>Plaza</a:t>
            </a:r>
            <a:r>
              <a:rPr lang="ru-RU" sz="1200" dirty="0"/>
              <a:t>», БЦ «Александровский», ТРЦ «Галерея» .</a:t>
            </a:r>
          </a:p>
          <a:p>
            <a:pPr>
              <a:lnSpc>
                <a:spcPts val="1200"/>
              </a:lnSpc>
            </a:pPr>
            <a:endParaRPr lang="ru-RU" sz="1200" dirty="0"/>
          </a:p>
          <a:p>
            <a:pPr>
              <a:lnSpc>
                <a:spcPts val="1200"/>
              </a:lnSpc>
            </a:pPr>
            <a:r>
              <a:rPr lang="ru-RU" altLang="ru-RU" sz="1200" b="1" dirty="0">
                <a:ea typeface="Tahoma" panose="020B0604030504040204" pitchFamily="34" charset="0"/>
                <a:cs typeface="Tahoma" panose="020B0604030504040204" pitchFamily="34" charset="0"/>
              </a:rPr>
              <a:t>В направлении: </a:t>
            </a:r>
            <a:r>
              <a:rPr lang="ru-RU" sz="1200" dirty="0"/>
              <a:t> </a:t>
            </a:r>
            <a:r>
              <a:rPr lang="ru-RU" sz="1200" dirty="0" err="1"/>
              <a:t>ул,Богдановича</a:t>
            </a:r>
            <a:r>
              <a:rPr lang="ru-RU" sz="1200" dirty="0"/>
              <a:t>, </a:t>
            </a:r>
            <a:r>
              <a:rPr lang="ru-RU" sz="1200" dirty="0" err="1"/>
              <a:t>пр.Машерова</a:t>
            </a:r>
            <a:endParaRPr lang="ru-RU" sz="1200" dirty="0"/>
          </a:p>
          <a:p>
            <a:pPr>
              <a:lnSpc>
                <a:spcPts val="1200"/>
              </a:lnSpc>
            </a:pPr>
            <a:endParaRPr lang="ru-RU" sz="1200" dirty="0"/>
          </a:p>
          <a:p>
            <a:pPr>
              <a:lnSpc>
                <a:spcPts val="1200"/>
              </a:lnSpc>
            </a:pPr>
            <a:r>
              <a:rPr lang="ru-RU" sz="1200" dirty="0"/>
              <a:t>Оживленный транспортный поток и пешеходная зона. 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6" b="12983"/>
          <a:stretch/>
        </p:blipFill>
        <p:spPr>
          <a:xfrm>
            <a:off x="0" y="4986337"/>
            <a:ext cx="4221947" cy="255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361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0691813" cy="7572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378426" y="152017"/>
            <a:ext cx="3324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ЦИФРОВОЙ БИЛБОРД   </a:t>
            </a:r>
            <a:r>
              <a:rPr lang="en-US" dirty="0">
                <a:solidFill>
                  <a:schemeClr val="bg1"/>
                </a:solidFill>
              </a:rPr>
              <a:t>|   </a:t>
            </a:r>
            <a:r>
              <a:rPr lang="ru-RU" dirty="0">
                <a:solidFill>
                  <a:schemeClr val="bg1"/>
                </a:solidFill>
              </a:rPr>
              <a:t>4х8м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45495" y="300038"/>
            <a:ext cx="37433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+375 17 </a:t>
            </a:r>
            <a:r>
              <a:rPr lang="ru-RU" sz="1100" dirty="0">
                <a:solidFill>
                  <a:schemeClr val="bg1"/>
                </a:solidFill>
              </a:rPr>
              <a:t>399-10-95/96/97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00" y="152017"/>
            <a:ext cx="1350081" cy="47131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5006937"/>
            <a:ext cx="10691813" cy="44184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256336" y="5043191"/>
            <a:ext cx="5921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ЧКАЛОВА УЛ.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13602" y="5485032"/>
            <a:ext cx="7157836" cy="1941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b="1" dirty="0"/>
              <a:t>Шаг пикселя </a:t>
            </a:r>
            <a:r>
              <a:rPr lang="ru-RU" sz="1200" dirty="0"/>
              <a:t>– 8 мм</a:t>
            </a:r>
            <a:endParaRPr lang="en-US" sz="1200" dirty="0"/>
          </a:p>
          <a:p>
            <a:pPr>
              <a:lnSpc>
                <a:spcPts val="1200"/>
              </a:lnSpc>
            </a:pPr>
            <a:endParaRPr lang="en-US" altLang="ru-RU" sz="1200" b="1" dirty="0"/>
          </a:p>
          <a:p>
            <a:pPr>
              <a:lnSpc>
                <a:spcPts val="1200"/>
              </a:lnSpc>
            </a:pPr>
            <a:r>
              <a:rPr lang="ru-RU" altLang="ru-RU" sz="1200" b="1" dirty="0"/>
              <a:t>Время работы экрана</a:t>
            </a:r>
            <a:r>
              <a:rPr lang="ru-RU" altLang="ru-RU" sz="1200" dirty="0"/>
              <a:t>: с 07:00 до 23:00</a:t>
            </a:r>
          </a:p>
          <a:p>
            <a:pPr>
              <a:lnSpc>
                <a:spcPts val="1200"/>
              </a:lnSpc>
            </a:pPr>
            <a:endParaRPr lang="ru-RU" altLang="ru-RU" sz="1200" b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200"/>
              </a:lnSpc>
            </a:pPr>
            <a:r>
              <a:rPr lang="ru-RU" altLang="ru-RU" sz="1200" b="1" dirty="0">
                <a:ea typeface="Tahoma" panose="020B0604030504040204" pitchFamily="34" charset="0"/>
                <a:cs typeface="Tahoma" panose="020B0604030504040204" pitchFamily="34" charset="0"/>
              </a:rPr>
              <a:t>Рядом расположены:</a:t>
            </a:r>
            <a:r>
              <a:rPr lang="en-US" altLang="ru-RU" sz="1200" b="1" dirty="0"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altLang="ru-RU" sz="1200" b="1" dirty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dirty="0" err="1"/>
              <a:t>ст.м</a:t>
            </a:r>
            <a:r>
              <a:rPr lang="ru-RU" sz="1200" dirty="0"/>
              <a:t>. Институт Культуры, ж/д станция «Институт Культуры», БЦ «Аякс», ТЦ «Мост», гостиница «Спутник», БПС-Сбербанк, </a:t>
            </a:r>
            <a:r>
              <a:rPr lang="ru-RU" sz="1200" dirty="0" err="1"/>
              <a:t>МТБанк</a:t>
            </a:r>
            <a:r>
              <a:rPr lang="ru-RU" sz="1200" dirty="0"/>
              <a:t>, ДК Железнодорожников, магазины быт. техники «Атлант», «Гефест», </a:t>
            </a:r>
            <a:r>
              <a:rPr lang="ru-RU" sz="1200" dirty="0" err="1"/>
              <a:t>ул.Брилевская</a:t>
            </a:r>
            <a:r>
              <a:rPr lang="ru-RU" sz="1200" dirty="0"/>
              <a:t>, </a:t>
            </a:r>
            <a:r>
              <a:rPr lang="ru-RU" sz="1200" dirty="0" err="1"/>
              <a:t>ул.Воронянского</a:t>
            </a:r>
            <a:endParaRPr lang="ru-RU" sz="1200" dirty="0"/>
          </a:p>
          <a:p>
            <a:pPr>
              <a:lnSpc>
                <a:spcPts val="1200"/>
              </a:lnSpc>
            </a:pPr>
            <a:endParaRPr lang="ru-RU" sz="1200" dirty="0"/>
          </a:p>
          <a:p>
            <a:pPr>
              <a:lnSpc>
                <a:spcPts val="1200"/>
              </a:lnSpc>
            </a:pPr>
            <a:r>
              <a:rPr lang="ru-RU" altLang="ru-RU" sz="1200" b="1" dirty="0">
                <a:ea typeface="Tahoma" panose="020B0604030504040204" pitchFamily="34" charset="0"/>
                <a:cs typeface="Tahoma" panose="020B0604030504040204" pitchFamily="34" charset="0"/>
              </a:rPr>
              <a:t>В направлении: </a:t>
            </a:r>
            <a:r>
              <a:rPr lang="ru-RU" sz="1200" dirty="0"/>
              <a:t>ул. Аэродромная, </a:t>
            </a:r>
            <a:r>
              <a:rPr lang="ru-RU" sz="1200" dirty="0" err="1"/>
              <a:t>пр</a:t>
            </a:r>
            <a:r>
              <a:rPr lang="ru-RU" sz="1200" dirty="0"/>
              <a:t>-та Жукова, м-на </a:t>
            </a:r>
            <a:r>
              <a:rPr lang="ru-RU" sz="1200" b="1" dirty="0"/>
              <a:t>Минск Мир</a:t>
            </a:r>
          </a:p>
          <a:p>
            <a:pPr>
              <a:lnSpc>
                <a:spcPts val="1200"/>
              </a:lnSpc>
            </a:pPr>
            <a:endParaRPr lang="ru-RU" sz="1200" dirty="0"/>
          </a:p>
          <a:p>
            <a:pPr>
              <a:lnSpc>
                <a:spcPts val="1200"/>
              </a:lnSpc>
            </a:pPr>
            <a:r>
              <a:rPr lang="ru-RU" sz="1200" dirty="0"/>
              <a:t>Регулярные заторы и пробки, оживленная пешеходная зона. Наличие светофоров.</a:t>
            </a:r>
            <a:endParaRPr lang="ru-RU" altLang="ru-RU" sz="1200" dirty="0"/>
          </a:p>
        </p:txBody>
      </p:sp>
      <p:pic>
        <p:nvPicPr>
          <p:cNvPr id="12" name="Picture 2" descr="https://i.gyazo.com/9b9ee4ef4e8b03457749147a499b9d8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36" b="9435"/>
          <a:stretch/>
        </p:blipFill>
        <p:spPr bwMode="auto">
          <a:xfrm>
            <a:off x="0" y="5019033"/>
            <a:ext cx="3202418" cy="254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72" b="12950"/>
          <a:stretch/>
        </p:blipFill>
        <p:spPr>
          <a:xfrm>
            <a:off x="11184" y="756221"/>
            <a:ext cx="10691813" cy="42507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91" r="17732" b="37809"/>
          <a:stretch/>
        </p:blipFill>
        <p:spPr>
          <a:xfrm>
            <a:off x="-11184" y="5004522"/>
            <a:ext cx="3205941" cy="255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045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0691813" cy="7572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288725" y="191431"/>
            <a:ext cx="3263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ЦИФРОВОЙ БИЛБОРД   </a:t>
            </a:r>
            <a:r>
              <a:rPr lang="en-US" dirty="0">
                <a:solidFill>
                  <a:schemeClr val="bg1"/>
                </a:solidFill>
              </a:rPr>
              <a:t>|   </a:t>
            </a:r>
            <a:r>
              <a:rPr lang="ru-RU" dirty="0">
                <a:solidFill>
                  <a:schemeClr val="bg1"/>
                </a:solidFill>
              </a:rPr>
              <a:t>4х8м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45495" y="300038"/>
            <a:ext cx="37433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+375 17 </a:t>
            </a:r>
            <a:r>
              <a:rPr lang="ru-RU" sz="1100" dirty="0">
                <a:solidFill>
                  <a:schemeClr val="bg1"/>
                </a:solidFill>
              </a:rPr>
              <a:t>399-10-95/96/97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00" y="152017"/>
            <a:ext cx="1350081" cy="47131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108848" y="5370253"/>
            <a:ext cx="6649348" cy="2095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b="1" dirty="0"/>
              <a:t>Шаг пикселя </a:t>
            </a:r>
            <a:r>
              <a:rPr lang="ru-RU" sz="1200" dirty="0"/>
              <a:t>– 8 мм</a:t>
            </a:r>
            <a:endParaRPr lang="en-US" sz="1200" dirty="0"/>
          </a:p>
          <a:p>
            <a:pPr>
              <a:lnSpc>
                <a:spcPts val="1200"/>
              </a:lnSpc>
            </a:pPr>
            <a:endParaRPr lang="en-US" altLang="ru-RU" sz="1200" b="1" dirty="0"/>
          </a:p>
          <a:p>
            <a:pPr>
              <a:lnSpc>
                <a:spcPts val="1200"/>
              </a:lnSpc>
            </a:pPr>
            <a:r>
              <a:rPr lang="ru-RU" altLang="ru-RU" sz="1200" b="1" dirty="0"/>
              <a:t>Время работы экрана</a:t>
            </a:r>
            <a:r>
              <a:rPr lang="ru-RU" altLang="ru-RU" sz="1200" dirty="0"/>
              <a:t>: с 07:00 до 23:00</a:t>
            </a:r>
          </a:p>
          <a:p>
            <a:pPr>
              <a:lnSpc>
                <a:spcPts val="1200"/>
              </a:lnSpc>
            </a:pPr>
            <a:endParaRPr lang="ru-RU" altLang="ru-RU" sz="1200" b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200"/>
              </a:lnSpc>
            </a:pPr>
            <a:r>
              <a:rPr lang="ru-RU" altLang="ru-RU" sz="1200" b="1" dirty="0">
                <a:ea typeface="Tahoma" panose="020B0604030504040204" pitchFamily="34" charset="0"/>
                <a:cs typeface="Tahoma" panose="020B0604030504040204" pitchFamily="34" charset="0"/>
              </a:rPr>
              <a:t>Рядом расположены:</a:t>
            </a:r>
            <a:r>
              <a:rPr lang="en-US" altLang="ru-RU" sz="1200" b="1" dirty="0"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altLang="ru-RU" sz="1200" b="1" dirty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dirty="0"/>
              <a:t>Ботанический сад, парк Челюскинцев, </a:t>
            </a:r>
            <a:r>
              <a:rPr lang="ru-RU" sz="1200" dirty="0" err="1"/>
              <a:t>ст.м.Парк</a:t>
            </a:r>
            <a:r>
              <a:rPr lang="ru-RU" sz="1200" dirty="0"/>
              <a:t> Челюскинцев, минский часовой завод «Луч», БЦ «Тайм», главный офис МТС, бульвар Толбухина, </a:t>
            </a:r>
            <a:r>
              <a:rPr lang="ru-RU" sz="1200" dirty="0" err="1"/>
              <a:t>пл.Калинина</a:t>
            </a:r>
            <a:r>
              <a:rPr lang="ru-RU" sz="1200" dirty="0"/>
              <a:t>, лаборатория «</a:t>
            </a:r>
            <a:r>
              <a:rPr lang="ru-RU" sz="1200" dirty="0" err="1"/>
              <a:t>Синэво</a:t>
            </a:r>
            <a:r>
              <a:rPr lang="ru-RU" sz="1200" dirty="0"/>
              <a:t>», ресторан «Васильки», Белорусский народный банк, Беларусбанк, </a:t>
            </a:r>
            <a:r>
              <a:rPr lang="ru-RU" sz="1200" dirty="0" err="1"/>
              <a:t>Альфа-банк</a:t>
            </a:r>
            <a:r>
              <a:rPr lang="ru-RU" sz="1200" dirty="0"/>
              <a:t>, </a:t>
            </a:r>
            <a:r>
              <a:rPr lang="ru-RU" sz="1200" dirty="0" err="1"/>
              <a:t>Приорбанк</a:t>
            </a:r>
            <a:r>
              <a:rPr lang="ru-RU" sz="1200" dirty="0"/>
              <a:t>, </a:t>
            </a:r>
            <a:r>
              <a:rPr lang="ru-RU" sz="1200" dirty="0" err="1"/>
              <a:t>Абсолютбанк</a:t>
            </a:r>
            <a:endParaRPr lang="ru-RU" sz="1200" dirty="0"/>
          </a:p>
          <a:p>
            <a:pPr>
              <a:lnSpc>
                <a:spcPts val="1200"/>
              </a:lnSpc>
            </a:pPr>
            <a:endParaRPr lang="ru-RU" sz="1200" dirty="0"/>
          </a:p>
          <a:p>
            <a:pPr>
              <a:lnSpc>
                <a:spcPts val="1200"/>
              </a:lnSpc>
            </a:pPr>
            <a:r>
              <a:rPr lang="ru-RU" altLang="ru-RU" sz="1200" b="1" dirty="0">
                <a:ea typeface="Tahoma" panose="020B0604030504040204" pitchFamily="34" charset="0"/>
                <a:cs typeface="Tahoma" panose="020B0604030504040204" pitchFamily="34" charset="0"/>
              </a:rPr>
              <a:t>В направлении: </a:t>
            </a:r>
            <a:r>
              <a:rPr lang="ru-RU" sz="1200" dirty="0"/>
              <a:t>центра города, </a:t>
            </a:r>
            <a:r>
              <a:rPr lang="ru-RU" sz="1200" dirty="0" err="1"/>
              <a:t>ул.Сурганова</a:t>
            </a:r>
            <a:r>
              <a:rPr lang="ru-RU" sz="1200" dirty="0"/>
              <a:t>, 1-ой городской больницы, </a:t>
            </a:r>
            <a:r>
              <a:rPr lang="ru-RU" sz="1200" dirty="0" err="1"/>
              <a:t>ст.м</a:t>
            </a:r>
            <a:r>
              <a:rPr lang="ru-RU" sz="1200" dirty="0"/>
              <a:t>. Академия наук, Национальной академии наук, Академии искусств, БГУИР, БНТУ</a:t>
            </a:r>
          </a:p>
          <a:p>
            <a:pPr>
              <a:lnSpc>
                <a:spcPts val="1200"/>
              </a:lnSpc>
            </a:pPr>
            <a:endParaRPr lang="ru-RU" sz="1200" dirty="0"/>
          </a:p>
          <a:p>
            <a:pPr>
              <a:lnSpc>
                <a:spcPts val="1200"/>
              </a:lnSpc>
            </a:pPr>
            <a:r>
              <a:rPr lang="ru-RU" sz="1200" dirty="0"/>
              <a:t>Регулярные заторы и пробки, оживленная пешеходная зона. Наличие светофоров.</a:t>
            </a:r>
            <a:endParaRPr lang="ru-RU" altLang="ru-RU" sz="12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/>
          <a:srcRect l="-241" t="12950" b="21258"/>
          <a:stretch/>
        </p:blipFill>
        <p:spPr>
          <a:xfrm>
            <a:off x="-17858" y="752194"/>
            <a:ext cx="10703714" cy="435830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8" b="21483"/>
          <a:stretch/>
        </p:blipFill>
        <p:spPr>
          <a:xfrm>
            <a:off x="-17858" y="4946535"/>
            <a:ext cx="4126706" cy="263635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108848" y="4923325"/>
            <a:ext cx="6582965" cy="44184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221947" y="4959579"/>
            <a:ext cx="5921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НЕЗАВИСИМОСТИ ПР-Т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635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A269B68B-C81D-45AB-9E05-EBCD1BCF6D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5" b="15869"/>
          <a:stretch/>
        </p:blipFill>
        <p:spPr>
          <a:xfrm>
            <a:off x="-1757" y="39670"/>
            <a:ext cx="10691813" cy="540196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-9142" y="-35171"/>
            <a:ext cx="10691813" cy="7572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321677" y="176622"/>
            <a:ext cx="3263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ЦИФРОВОЙ БИЛБОРД   </a:t>
            </a:r>
            <a:r>
              <a:rPr lang="en-US" dirty="0">
                <a:solidFill>
                  <a:schemeClr val="bg1"/>
                </a:solidFill>
              </a:rPr>
              <a:t>|   </a:t>
            </a:r>
            <a:r>
              <a:rPr lang="ru-RU" dirty="0">
                <a:solidFill>
                  <a:schemeClr val="bg1"/>
                </a:solidFill>
              </a:rPr>
              <a:t>4х8м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81884" y="230483"/>
            <a:ext cx="37433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+375 17 </a:t>
            </a:r>
            <a:r>
              <a:rPr lang="ru-RU" sz="1100" dirty="0">
                <a:solidFill>
                  <a:schemeClr val="bg1"/>
                </a:solidFill>
              </a:rPr>
              <a:t>399-10-95/96/97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00" y="152017"/>
            <a:ext cx="1350081" cy="47131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403710" y="5472546"/>
            <a:ext cx="6288103" cy="1941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b="1" dirty="0"/>
              <a:t>Шаг пикселя </a:t>
            </a:r>
            <a:r>
              <a:rPr lang="ru-RU" sz="1200" dirty="0"/>
              <a:t>– 8 мм</a:t>
            </a:r>
            <a:endParaRPr lang="en-US" sz="1200" dirty="0"/>
          </a:p>
          <a:p>
            <a:pPr>
              <a:lnSpc>
                <a:spcPts val="1200"/>
              </a:lnSpc>
            </a:pPr>
            <a:endParaRPr lang="en-US" sz="1200" dirty="0"/>
          </a:p>
          <a:p>
            <a:pPr>
              <a:lnSpc>
                <a:spcPts val="1200"/>
              </a:lnSpc>
            </a:pPr>
            <a:r>
              <a:rPr lang="ru-RU" altLang="ru-RU" sz="1200" b="1" dirty="0"/>
              <a:t>Время работы экрана</a:t>
            </a:r>
            <a:r>
              <a:rPr lang="ru-RU" altLang="ru-RU" sz="1200" dirty="0"/>
              <a:t>: с 07:00 до 23:00</a:t>
            </a:r>
          </a:p>
          <a:p>
            <a:pPr>
              <a:lnSpc>
                <a:spcPts val="1200"/>
              </a:lnSpc>
            </a:pPr>
            <a:endParaRPr lang="ru-RU" altLang="ru-RU" sz="1200" b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200"/>
              </a:lnSpc>
            </a:pPr>
            <a:r>
              <a:rPr lang="ru-RU" altLang="ru-RU" sz="1200" b="1" dirty="0">
                <a:ea typeface="Tahoma" panose="020B0604030504040204" pitchFamily="34" charset="0"/>
                <a:cs typeface="Tahoma" panose="020B0604030504040204" pitchFamily="34" charset="0"/>
              </a:rPr>
              <a:t>Рядом расположены:</a:t>
            </a:r>
            <a:r>
              <a:rPr lang="en-US" altLang="ru-RU" sz="1200" b="1" dirty="0"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altLang="ru-RU" sz="1200" b="1" dirty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dirty="0"/>
              <a:t>ТД «На Немиге», ТЦ «Немига 3», ТЦ «Метрополь», рестораны и кафе</a:t>
            </a:r>
            <a:r>
              <a:rPr lang="en-US" sz="1200" dirty="0"/>
              <a:t>, </a:t>
            </a:r>
            <a:r>
              <a:rPr lang="ru-RU" sz="1200" dirty="0"/>
              <a:t>сквер Адама Мицкевича, офисные центры, ул. Революционная, ул. Интернациональная.</a:t>
            </a:r>
          </a:p>
          <a:p>
            <a:pPr>
              <a:lnSpc>
                <a:spcPts val="1200"/>
              </a:lnSpc>
            </a:pPr>
            <a:endParaRPr lang="ru-RU" altLang="ru-RU" sz="1200" b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200"/>
              </a:lnSpc>
            </a:pPr>
            <a:r>
              <a:rPr lang="ru-RU" altLang="ru-RU" sz="1200" b="1" dirty="0">
                <a:ea typeface="Tahoma" panose="020B0604030504040204" pitchFamily="34" charset="0"/>
                <a:cs typeface="Tahoma" panose="020B0604030504040204" pitchFamily="34" charset="0"/>
              </a:rPr>
              <a:t>В направлении: </a:t>
            </a:r>
            <a:r>
              <a:rPr lang="ru-RU" sz="1200" dirty="0"/>
              <a:t> пр. Независимости,  пл. Независимости, отеля «Минск», ТЦ «Столица», ул. </a:t>
            </a:r>
            <a:r>
              <a:rPr lang="ru-RU" sz="1200" dirty="0" err="1"/>
              <a:t>Мясникова</a:t>
            </a:r>
            <a:r>
              <a:rPr lang="ru-RU" sz="1200" dirty="0"/>
              <a:t>, пл. Ф. Богушевича.</a:t>
            </a:r>
          </a:p>
          <a:p>
            <a:pPr>
              <a:lnSpc>
                <a:spcPts val="1200"/>
              </a:lnSpc>
            </a:pPr>
            <a:endParaRPr lang="ru-RU" sz="1200" dirty="0"/>
          </a:p>
          <a:p>
            <a:pPr>
              <a:lnSpc>
                <a:spcPts val="1200"/>
              </a:lnSpc>
            </a:pPr>
            <a:r>
              <a:rPr lang="ru-RU" sz="1200" dirty="0"/>
              <a:t>Оживленный транспортный поток и пешеходная зона. Наличие светофоров.</a:t>
            </a:r>
            <a:endParaRPr lang="ru-RU" altLang="ru-RU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-2" y="4966262"/>
            <a:ext cx="10700956" cy="47537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414606" y="5029719"/>
            <a:ext cx="6249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НЕМИГА УЛ.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-1" y="4966262"/>
            <a:ext cx="4416358" cy="2593413"/>
            <a:chOff x="0" y="5056087"/>
            <a:chExt cx="4246124" cy="2503588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4"/>
            <a:srcRect l="5432" t="13357" r="22711" b="20456"/>
            <a:stretch/>
          </p:blipFill>
          <p:spPr>
            <a:xfrm>
              <a:off x="0" y="5056087"/>
              <a:ext cx="4246124" cy="2503588"/>
            </a:xfrm>
            <a:prstGeom prst="rect">
              <a:avLst/>
            </a:prstGeom>
          </p:spPr>
        </p:pic>
        <p:sp>
          <p:nvSpPr>
            <p:cNvPr id="14" name="Стрелка вниз 13"/>
            <p:cNvSpPr/>
            <p:nvPr/>
          </p:nvSpPr>
          <p:spPr>
            <a:xfrm rot="2246548">
              <a:off x="2210496" y="5744081"/>
              <a:ext cx="136416" cy="353859"/>
            </a:xfrm>
            <a:prstGeom prst="downArrow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трелка вниз 18"/>
            <p:cNvSpPr/>
            <p:nvPr/>
          </p:nvSpPr>
          <p:spPr>
            <a:xfrm rot="18578665">
              <a:off x="1709149" y="5977323"/>
              <a:ext cx="134881" cy="34020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9326" y="6432131"/>
              <a:ext cx="755704" cy="7463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5372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08" b="32369"/>
          <a:stretch/>
        </p:blipFill>
        <p:spPr>
          <a:xfrm>
            <a:off x="0" y="352335"/>
            <a:ext cx="10691813" cy="313709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10691813" cy="7572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00" y="152017"/>
            <a:ext cx="1350081" cy="47131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25889" y="3151000"/>
            <a:ext cx="3236288" cy="67686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73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52499" y="3181529"/>
            <a:ext cx="2911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ВЫСОКОТЕХНОЛОГИЧНЫЙ</a:t>
            </a:r>
          </a:p>
          <a:p>
            <a:r>
              <a:rPr lang="ru-RU" b="1" dirty="0">
                <a:solidFill>
                  <a:schemeClr val="bg1"/>
                </a:solidFill>
              </a:rPr>
              <a:t>ЦИФРОВОЙ БИЛБОРД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727218" y="3151001"/>
            <a:ext cx="3236288" cy="67686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7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3938629" y="3181738"/>
            <a:ext cx="2784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ЭФФЕКТИВНОСТЬ ДЛЯ БИЗНЕСА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7324078" y="3150999"/>
            <a:ext cx="3236288" cy="67686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73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590692" y="3181738"/>
            <a:ext cx="2969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ТЕХНИЧЕСКИЕ ТРЕБОВАНИЯ К РОЛИКАМ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25890" y="3874950"/>
            <a:ext cx="3236288" cy="1561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300" dirty="0"/>
              <a:t>Широкий угол обзора;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300" dirty="0"/>
              <a:t>Высокое качество изображения; 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300" dirty="0"/>
              <a:t>Адаптивная яркость и контрастность в зависимости от условий окружающей среды.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709959" y="3869462"/>
            <a:ext cx="3176873" cy="3393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300" dirty="0"/>
              <a:t>MAX</a:t>
            </a:r>
            <a:r>
              <a:rPr lang="ru-RU" sz="1300" dirty="0"/>
              <a:t> запоминаемость интерактивной рекламы; 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300" dirty="0"/>
              <a:t>Визуальный контакт в 6,5 раз выше, чем у статичной рекламы;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300" dirty="0"/>
              <a:t>Оперативное управление контентом при появлении новых задач, ребрендинге, появлении нового продукта/услуги;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300" dirty="0"/>
              <a:t>Оптимизация бюджета при продвижении нескольких проектов, видов деятельности и т.д.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963507" y="3874950"/>
            <a:ext cx="3688590" cy="3993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300" dirty="0"/>
              <a:t>Хронометраж – 10 сек;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300" dirty="0"/>
              <a:t>Разрешение рекламного ролика (</a:t>
            </a:r>
            <a:r>
              <a:rPr lang="ru-RU" sz="1300" dirty="0" err="1"/>
              <a:t>ШхВ</a:t>
            </a:r>
            <a:r>
              <a:rPr lang="ru-RU" sz="1300" dirty="0"/>
              <a:t>) – 960*480 (пикселей);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300" dirty="0"/>
              <a:t>Расширение рекламного ролика </a:t>
            </a:r>
            <a:r>
              <a:rPr lang="en-US" sz="1300" dirty="0"/>
              <a:t>-</a:t>
            </a:r>
            <a:r>
              <a:rPr lang="ru-RU" sz="1300" dirty="0"/>
              <a:t> .</a:t>
            </a:r>
            <a:r>
              <a:rPr lang="en-US" sz="1300" dirty="0"/>
              <a:t>mp4</a:t>
            </a:r>
            <a:r>
              <a:rPr lang="ru-RU" sz="1300" dirty="0"/>
              <a:t>, .</a:t>
            </a:r>
            <a:r>
              <a:rPr lang="en-US" sz="1300" dirty="0"/>
              <a:t>jpeg</a:t>
            </a:r>
            <a:r>
              <a:rPr lang="ru-RU" sz="1300" dirty="0"/>
              <a:t>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300" dirty="0"/>
              <a:t>Стандарт сжатия рекламного ролика (кодек) - h.264;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300" dirty="0"/>
              <a:t>Кадровая частота рекламного ролика – 30 кадров в секунду.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300" dirty="0"/>
              <a:t>Ролики должны быть без звукового сопровождения;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300" dirty="0"/>
              <a:t>В 10 сек. роликах, в которых имеется два и более сюжета, смена сюжета должна производиться путем плавного перехода.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ru-RU" sz="1500" dirty="0"/>
          </a:p>
        </p:txBody>
      </p:sp>
      <p:sp>
        <p:nvSpPr>
          <p:cNvPr id="15" name="TextBox 14"/>
          <p:cNvSpPr txBox="1"/>
          <p:nvPr/>
        </p:nvSpPr>
        <p:spPr>
          <a:xfrm>
            <a:off x="8058184" y="233022"/>
            <a:ext cx="2555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ЦИФРОВЫЕ БИЛБОРДЫ</a:t>
            </a:r>
          </a:p>
        </p:txBody>
      </p:sp>
    </p:spTree>
    <p:extLst>
      <p:ext uri="{BB962C8B-B14F-4D97-AF65-F5344CB8AC3E}">
        <p14:creationId xmlns:p14="http://schemas.microsoft.com/office/powerpoint/2010/main" val="593671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0691813" cy="7572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00" y="152017"/>
            <a:ext cx="1350081" cy="47131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83005" y="1077306"/>
            <a:ext cx="9525802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1 ПАКЕТ. Рекламный ролик – 10 сек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87366" y="1847627"/>
            <a:ext cx="4073147" cy="1177245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500" b="1" dirty="0"/>
              <a:t>320</a:t>
            </a:r>
            <a:r>
              <a:rPr lang="en-US" sz="1500" b="1" dirty="0"/>
              <a:t> </a:t>
            </a:r>
            <a:r>
              <a:rPr lang="ru-RU" sz="1500" b="1" dirty="0"/>
              <a:t>выходов</a:t>
            </a:r>
            <a:r>
              <a:rPr lang="ru-RU" sz="1500" dirty="0"/>
              <a:t> рекламного ролика </a:t>
            </a:r>
            <a:r>
              <a:rPr lang="ru-RU" sz="1500" b="1" dirty="0"/>
              <a:t>в день</a:t>
            </a:r>
            <a:r>
              <a:rPr lang="ru-RU" sz="1500" dirty="0"/>
              <a:t>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500" dirty="0"/>
              <a:t>Частота выходов - </a:t>
            </a:r>
            <a:r>
              <a:rPr lang="en-US" sz="1500" b="1" dirty="0"/>
              <a:t>1 </a:t>
            </a:r>
            <a:r>
              <a:rPr lang="ru-RU" sz="1500" b="1" dirty="0"/>
              <a:t>раз в 3 минуты</a:t>
            </a:r>
            <a:r>
              <a:rPr lang="ru-RU" sz="1700" b="1" dirty="0"/>
              <a:t>;</a:t>
            </a:r>
            <a:r>
              <a:rPr lang="ru-RU" sz="1500" dirty="0"/>
              <a:t> </a:t>
            </a:r>
            <a:endParaRPr lang="en-US" sz="15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500" dirty="0"/>
              <a:t>Максимальное количество пакетов</a:t>
            </a:r>
            <a:r>
              <a:rPr lang="ru-RU" sz="1500" b="1" dirty="0"/>
              <a:t> </a:t>
            </a:r>
            <a:r>
              <a:rPr lang="ru-RU" sz="1500" dirty="0"/>
              <a:t>– 18.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38784" y="6525472"/>
            <a:ext cx="469964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/>
              <a:t>+375 (29) </a:t>
            </a:r>
            <a:r>
              <a:rPr lang="en-US" dirty="0"/>
              <a:t>199-27-89 / 645-04-43 / 306-70-22</a:t>
            </a:r>
            <a:endParaRPr lang="ru-RU" dirty="0"/>
          </a:p>
          <a:p>
            <a:pPr>
              <a:lnSpc>
                <a:spcPct val="80000"/>
              </a:lnSpc>
            </a:pPr>
            <a:endParaRPr lang="ru-RU" dirty="0"/>
          </a:p>
          <a:p>
            <a:pPr>
              <a:lnSpc>
                <a:spcPct val="80000"/>
              </a:lnSpc>
            </a:pPr>
            <a:r>
              <a:rPr lang="en-US" dirty="0"/>
              <a:t>E-mail: outdoor@colorexpress.by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4527" y="6493905"/>
            <a:ext cx="1364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КОНТАКТЫ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690" y="6525472"/>
            <a:ext cx="1554480" cy="402336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 flipV="1">
            <a:off x="674526" y="6327614"/>
            <a:ext cx="9438643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984914" y="1793144"/>
            <a:ext cx="5119533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500" b="1" dirty="0"/>
              <a:t>Когда нужно предоставить ролик?</a:t>
            </a:r>
          </a:p>
          <a:p>
            <a:pPr>
              <a:spcBef>
                <a:spcPts val="600"/>
              </a:spcBef>
            </a:pPr>
            <a:r>
              <a:rPr lang="ru-RU" sz="1500" dirty="0"/>
              <a:t>Рекламные ролики предоставляются Заказчиком накануне дня старта рекламной кампании до 17.00.</a:t>
            </a:r>
          </a:p>
          <a:p>
            <a:pPr>
              <a:spcBef>
                <a:spcPts val="600"/>
              </a:spcBef>
            </a:pPr>
            <a:r>
              <a:rPr lang="ru-RU" sz="1500" b="1" dirty="0"/>
              <a:t>Когда будет запущен ролик?  </a:t>
            </a:r>
          </a:p>
          <a:p>
            <a:pPr>
              <a:spcBef>
                <a:spcPts val="600"/>
              </a:spcBef>
            </a:pPr>
            <a:r>
              <a:rPr lang="ru-RU" sz="1500" dirty="0"/>
              <a:t>Новое размещение (начало периода размещения) - осуществляется ежедневно до 10.00.</a:t>
            </a:r>
          </a:p>
          <a:p>
            <a:pPr>
              <a:spcBef>
                <a:spcPts val="600"/>
              </a:spcBef>
            </a:pPr>
            <a:r>
              <a:rPr lang="ru-RU" sz="1500" dirty="0"/>
              <a:t>Ротация и демонтаж рекламных роликов осуществляется в рабочие дни до 10.00.</a:t>
            </a:r>
          </a:p>
          <a:p>
            <a:pPr>
              <a:spcBef>
                <a:spcPts val="600"/>
              </a:spcBef>
            </a:pPr>
            <a:r>
              <a:rPr lang="ru-RU" sz="1500" b="1" dirty="0"/>
              <a:t>Включена ли в стоимость ежедневная ротация рекламных роликов?</a:t>
            </a:r>
          </a:p>
          <a:p>
            <a:pPr>
              <a:spcBef>
                <a:spcPts val="600"/>
              </a:spcBef>
            </a:pPr>
            <a:r>
              <a:rPr lang="ru-RU" sz="1500" dirty="0"/>
              <a:t>НЕТ. Ротация рекламных роликов осуществляется 1 раз в 5 дней, в рабочие дни.</a:t>
            </a:r>
          </a:p>
          <a:p>
            <a:pPr>
              <a:spcBef>
                <a:spcPts val="600"/>
              </a:spcBef>
            </a:pPr>
            <a:r>
              <a:rPr lang="ru-RU" sz="1500" b="1" dirty="0"/>
              <a:t>Включена ли в стоимость ротация одновременно нескольких роликов/сюжетов в рамках одного пакета?</a:t>
            </a:r>
          </a:p>
          <a:p>
            <a:pPr>
              <a:spcBef>
                <a:spcPts val="600"/>
              </a:spcBef>
            </a:pPr>
            <a:r>
              <a:rPr lang="ru-RU" sz="1500" dirty="0"/>
              <a:t>НЕТ. В рамках одного выкупленного пакета демонстрируется 1 рекламный ролик, длительностью 10 секунд.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83005" y="3317167"/>
            <a:ext cx="4073147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500" b="1" dirty="0"/>
              <a:t>Минимальный срок размещения </a:t>
            </a:r>
            <a:r>
              <a:rPr lang="ru-RU" sz="1500" dirty="0"/>
              <a:t>– 10 дней.</a:t>
            </a:r>
          </a:p>
          <a:p>
            <a:endParaRPr lang="ru-RU" sz="1500" dirty="0"/>
          </a:p>
          <a:p>
            <a:r>
              <a:rPr lang="ru-RU" sz="1500" dirty="0"/>
              <a:t>При размещении </a:t>
            </a:r>
            <a:r>
              <a:rPr lang="ru-RU" sz="1500" b="1" dirty="0"/>
              <a:t>менее 10 дней </a:t>
            </a:r>
            <a:r>
              <a:rPr lang="ru-RU" sz="1500" dirty="0"/>
              <a:t>– применяется повышающий коэффициент 1,2.</a:t>
            </a:r>
          </a:p>
          <a:p>
            <a:endParaRPr lang="ru-RU" sz="1500" dirty="0"/>
          </a:p>
          <a:p>
            <a:r>
              <a:rPr lang="ru-RU" sz="1500" dirty="0"/>
              <a:t>При размещении рекламных роликов в период </a:t>
            </a:r>
            <a:r>
              <a:rPr lang="ru-RU" sz="1500" b="1" dirty="0"/>
              <a:t>Октябрь, Ноябрь, Декабрь </a:t>
            </a:r>
            <a:r>
              <a:rPr lang="ru-RU" sz="1500" dirty="0"/>
              <a:t>– применяется повышающий коэффициент 1,2.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13176" y="233022"/>
            <a:ext cx="5500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ЦИФРОВЫЕ БИЛБОРДЫ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| </a:t>
            </a:r>
            <a:r>
              <a:rPr lang="ru-RU" b="1" dirty="0">
                <a:solidFill>
                  <a:schemeClr val="bg1"/>
                </a:solidFill>
              </a:rPr>
              <a:t>Время работы: 07.00-23.00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7520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2118</TotalTime>
  <Words>400</Words>
  <Application>Microsoft Office PowerPoint</Application>
  <PresentationFormat>Произвольный</PresentationFormat>
  <Paragraphs>93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Tahoma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Слесаренко Юрий Евгеньевич</dc:creator>
  <cp:lastModifiedBy>Карпук Мария Юрьевна</cp:lastModifiedBy>
  <cp:revision>214</cp:revision>
  <cp:lastPrinted>2019-04-24T14:20:38Z</cp:lastPrinted>
  <dcterms:created xsi:type="dcterms:W3CDTF">2019-04-24T13:21:08Z</dcterms:created>
  <dcterms:modified xsi:type="dcterms:W3CDTF">2024-10-16T12:27:30Z</dcterms:modified>
</cp:coreProperties>
</file>