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0" r:id="rId4"/>
    <p:sldId id="275" r:id="rId5"/>
    <p:sldId id="274" r:id="rId6"/>
  </p:sldIdLst>
  <p:sldSz cx="10691813" cy="7559675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96D7"/>
    <a:srgbClr val="488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39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1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99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276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660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01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4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36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059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99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2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75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00EDA-3B3E-490D-9ACC-AA81C8EF2B17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2D9C4B-C8DD-4E37-BB74-8E0265502B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244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youtube.com/watch?v=n-5jooo5cnA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5" r="9775"/>
          <a:stretch/>
        </p:blipFill>
        <p:spPr>
          <a:xfrm>
            <a:off x="0" y="-25843"/>
            <a:ext cx="10695843" cy="7585518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-43275"/>
            <a:ext cx="10691813" cy="11356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568409" y="370649"/>
            <a:ext cx="3743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WWW.COLOREXPO.BY</a:t>
            </a:r>
            <a:endParaRPr lang="ru-RU" sz="1400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73" y="218001"/>
            <a:ext cx="1890625" cy="6600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" y="5196502"/>
            <a:ext cx="10695842" cy="236940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54989" y="5319377"/>
            <a:ext cx="97490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b="1" cap="all" dirty="0">
                <a:solidFill>
                  <a:schemeClr val="bg1"/>
                </a:solidFill>
              </a:rPr>
              <a:t>DIGITAL</a:t>
            </a:r>
            <a:r>
              <a:rPr lang="ru-RU" sz="5400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OUT-OF-HOME</a:t>
            </a:r>
            <a:r>
              <a:rPr lang="ru-RU" sz="5400" b="1" cap="all" dirty="0">
                <a:solidFill>
                  <a:schemeClr val="bg1"/>
                </a:solidFill>
              </a:rPr>
              <a:t> </a:t>
            </a:r>
            <a:r>
              <a:rPr lang="en-US" sz="5400" b="1" cap="all" dirty="0">
                <a:solidFill>
                  <a:schemeClr val="bg1"/>
                </a:solidFill>
              </a:rPr>
              <a:t>advertising</a:t>
            </a:r>
            <a:endParaRPr lang="ru-RU" sz="5400" b="1" dirty="0">
              <a:solidFill>
                <a:schemeClr val="bg1"/>
              </a:solidFill>
            </a:endParaRPr>
          </a:p>
          <a:p>
            <a:pPr algn="r"/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11657" y="6958496"/>
            <a:ext cx="5278123" cy="445902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b="1" dirty="0">
                <a:solidFill>
                  <a:schemeClr val="bg1"/>
                </a:solidFill>
              </a:rPr>
              <a:t>ЦИФРОВЫЕ МОСТЫ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628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448"/>
          <a:stretch/>
        </p:blipFill>
        <p:spPr>
          <a:xfrm>
            <a:off x="-2" y="-885825"/>
            <a:ext cx="10691813" cy="4967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91017" y="158782"/>
            <a:ext cx="36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ЦИФРОВОЙ МОСТ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2х24м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45495" y="300038"/>
            <a:ext cx="37433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+375 17 </a:t>
            </a:r>
            <a:r>
              <a:rPr lang="ru-RU" sz="1100" dirty="0">
                <a:solidFill>
                  <a:schemeClr val="bg1"/>
                </a:solidFill>
              </a:rPr>
              <a:t>399-10-95/96/97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-1" y="4942031"/>
            <a:ext cx="10691813" cy="44184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509487" y="4978285"/>
            <a:ext cx="4389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ДЗЕРЖИНСКОГО ПР-Т, К СТ.М. ГРУШЕВКА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10711" y="5394503"/>
            <a:ext cx="73941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ru-RU" sz="1200" b="1" dirty="0"/>
              <a:t>Шаг пикселя </a:t>
            </a:r>
            <a:r>
              <a:rPr lang="ru-RU" sz="1200" dirty="0"/>
              <a:t>–</a:t>
            </a:r>
            <a:r>
              <a:rPr lang="en-US" sz="1200" dirty="0"/>
              <a:t> </a:t>
            </a:r>
            <a:r>
              <a:rPr lang="ru-RU" sz="1200" dirty="0"/>
              <a:t>8 мм;</a:t>
            </a:r>
            <a:endParaRPr lang="en-US" altLang="ru-RU" sz="1200" b="1" dirty="0"/>
          </a:p>
          <a:p>
            <a:pPr>
              <a:lnSpc>
                <a:spcPts val="1200"/>
              </a:lnSpc>
            </a:pPr>
            <a:endParaRPr lang="en-US" altLang="ru-RU" sz="1200" b="1" dirty="0"/>
          </a:p>
          <a:p>
            <a:pPr>
              <a:lnSpc>
                <a:spcPts val="1200"/>
              </a:lnSpc>
            </a:pPr>
            <a:r>
              <a:rPr lang="ru-RU" altLang="ru-RU" sz="1200" b="1" dirty="0"/>
              <a:t>Время работы экрана</a:t>
            </a:r>
            <a:r>
              <a:rPr lang="ru-RU" altLang="ru-RU" sz="1200" dirty="0"/>
              <a:t>: с 07:00 до 23:00</a:t>
            </a:r>
          </a:p>
          <a:p>
            <a:pPr>
              <a:lnSpc>
                <a:spcPts val="1200"/>
              </a:lnSpc>
            </a:pPr>
            <a:endParaRPr lang="ru-RU" altLang="ru-RU" sz="1200" b="1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r>
              <a:rPr lang="ru-RU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>Рядом расположены:</a:t>
            </a:r>
            <a: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US" altLang="ru-RU" sz="1200" b="1" dirty="0"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200" dirty="0" smtClean="0"/>
              <a:t>музыкальный </a:t>
            </a:r>
            <a:r>
              <a:rPr lang="ru-RU" sz="1200" dirty="0"/>
              <a:t>театр, главный корпус </a:t>
            </a:r>
            <a:r>
              <a:rPr lang="ru-RU" sz="1200" dirty="0" smtClean="0"/>
              <a:t>БГУ, ж/д </a:t>
            </a:r>
            <a:r>
              <a:rPr lang="ru-RU" sz="1200" dirty="0"/>
              <a:t>вокзал, пл</a:t>
            </a:r>
            <a:r>
              <a:rPr lang="ru-RU" sz="1200" dirty="0" smtClean="0"/>
              <a:t>. </a:t>
            </a:r>
            <a:r>
              <a:rPr lang="ru-RU" sz="1200" dirty="0" err="1" smtClean="0"/>
              <a:t>Франтишка</a:t>
            </a:r>
            <a:r>
              <a:rPr lang="ru-RU" sz="1200" dirty="0" smtClean="0"/>
              <a:t> </a:t>
            </a:r>
            <a:r>
              <a:rPr lang="ru-RU" sz="1200" dirty="0"/>
              <a:t>Богушевича, ст</a:t>
            </a:r>
            <a:r>
              <a:rPr lang="ru-RU" sz="1200" dirty="0" smtClean="0"/>
              <a:t>. м</a:t>
            </a:r>
            <a:r>
              <a:rPr lang="ru-RU" sz="1200" dirty="0"/>
              <a:t>. «Пл</a:t>
            </a:r>
            <a:r>
              <a:rPr lang="ru-RU" sz="1200" dirty="0" smtClean="0"/>
              <a:t>. </a:t>
            </a:r>
            <a:r>
              <a:rPr lang="ru-RU" sz="1200" dirty="0" err="1" smtClean="0"/>
              <a:t>Франтишка</a:t>
            </a:r>
            <a:r>
              <a:rPr lang="ru-RU" sz="1200" dirty="0" smtClean="0"/>
              <a:t> </a:t>
            </a:r>
            <a:r>
              <a:rPr lang="ru-RU" sz="1200" dirty="0"/>
              <a:t>Богушевича», БЦ «Рубин плаза», БЦ </a:t>
            </a:r>
            <a:r>
              <a:rPr lang="ru-RU" sz="1200" dirty="0" smtClean="0"/>
              <a:t>«</a:t>
            </a:r>
            <a:r>
              <a:rPr lang="ru-RU" sz="1200" dirty="0" err="1" smtClean="0"/>
              <a:t>Лект</a:t>
            </a:r>
            <a:r>
              <a:rPr lang="ru-RU" sz="1200" dirty="0" smtClean="0"/>
              <a:t>», </a:t>
            </a:r>
            <a:r>
              <a:rPr lang="ru-RU" sz="1200" dirty="0"/>
              <a:t>отель «Ренессанс», ТЦ </a:t>
            </a:r>
            <a:r>
              <a:rPr lang="en-US" sz="1200" dirty="0" smtClean="0"/>
              <a:t>«Ocean», </a:t>
            </a:r>
            <a:r>
              <a:rPr lang="en-US" sz="1200" dirty="0" err="1" smtClean="0"/>
              <a:t>Ycasino</a:t>
            </a:r>
            <a:r>
              <a:rPr lang="en-US" sz="1200" dirty="0" smtClean="0"/>
              <a:t>,</a:t>
            </a:r>
            <a:r>
              <a:rPr lang="ru-RU" sz="1200" dirty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200" smtClean="0"/>
              <a:t>супермаркет </a:t>
            </a:r>
            <a:r>
              <a:rPr lang="ru-RU" sz="1200" dirty="0" smtClean="0"/>
              <a:t>«</a:t>
            </a:r>
            <a:r>
              <a:rPr lang="ru-RU" sz="1200" dirty="0" err="1" smtClean="0"/>
              <a:t>Евроопт</a:t>
            </a:r>
            <a:r>
              <a:rPr lang="ru-RU" sz="1200" dirty="0" smtClean="0"/>
              <a:t> </a:t>
            </a:r>
            <a:r>
              <a:rPr lang="ru-RU" sz="1200" dirty="0" err="1" smtClean="0"/>
              <a:t>Прайм</a:t>
            </a:r>
            <a:r>
              <a:rPr lang="ru-RU" sz="1200" dirty="0" smtClean="0"/>
              <a:t>», </a:t>
            </a:r>
            <a:r>
              <a:rPr lang="ru-RU" sz="1200" dirty="0" err="1"/>
              <a:t>Беларусбанк</a:t>
            </a:r>
            <a:r>
              <a:rPr lang="ru-RU" sz="1200" dirty="0"/>
              <a:t>, </a:t>
            </a:r>
            <a:r>
              <a:rPr lang="ru-RU" sz="1200" dirty="0" err="1"/>
              <a:t>Альфа-банк</a:t>
            </a:r>
            <a:r>
              <a:rPr lang="ru-RU" sz="1200" dirty="0"/>
              <a:t>, </a:t>
            </a:r>
            <a:r>
              <a:rPr lang="ru-RU" sz="1200" dirty="0" err="1"/>
              <a:t>Белагропромбанк</a:t>
            </a:r>
            <a:r>
              <a:rPr lang="ru-RU" sz="1200" dirty="0"/>
              <a:t>, </a:t>
            </a:r>
            <a:r>
              <a:rPr lang="ru-RU" sz="1200" dirty="0" err="1"/>
              <a:t>Белинвестбанк</a:t>
            </a:r>
            <a:r>
              <a:rPr lang="ru-RU" sz="1200" dirty="0"/>
              <a:t>, ЖК </a:t>
            </a:r>
            <a:r>
              <a:rPr lang="ru-RU" sz="1200" dirty="0" smtClean="0"/>
              <a:t>«Маэстро»,</a:t>
            </a:r>
            <a:r>
              <a:rPr lang="en-US" sz="1200" dirty="0" smtClean="0"/>
              <a:t> </a:t>
            </a:r>
            <a:r>
              <a:rPr lang="ru-RU" sz="1200" dirty="0" err="1" smtClean="0"/>
              <a:t>Сендайский</a:t>
            </a:r>
            <a:r>
              <a:rPr lang="ru-RU" sz="1200" dirty="0" smtClean="0"/>
              <a:t> сквер, Управление </a:t>
            </a:r>
            <a:r>
              <a:rPr lang="ru-RU" sz="1200" dirty="0"/>
              <a:t>ГАИ, Офисные центры, </a:t>
            </a:r>
            <a:r>
              <a:rPr lang="ru-RU" sz="1200" dirty="0" smtClean="0"/>
              <a:t>администрация Московского района. </a:t>
            </a:r>
            <a:r>
              <a:rPr lang="ru-RU" sz="1200" dirty="0"/>
              <a:t>Развязка 1-го транспортного кольца и </a:t>
            </a:r>
            <a:r>
              <a:rPr lang="ru-RU" sz="1200" dirty="0" err="1"/>
              <a:t>пр</a:t>
            </a:r>
            <a:r>
              <a:rPr lang="ru-RU" sz="1200" dirty="0"/>
              <a:t>-та Дзержинского</a:t>
            </a: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b="1" dirty="0"/>
              <a:t>В </a:t>
            </a:r>
            <a:r>
              <a:rPr lang="ru-RU" sz="1200" b="1" dirty="0" smtClean="0"/>
              <a:t>направлении</a:t>
            </a:r>
            <a:r>
              <a:rPr lang="en-US" sz="1200" b="1" dirty="0"/>
              <a:t>:</a:t>
            </a:r>
            <a:r>
              <a:rPr lang="ru-RU" sz="1200" b="1" dirty="0" smtClean="0"/>
              <a:t> </a:t>
            </a:r>
            <a:r>
              <a:rPr lang="ru-RU" sz="1200" dirty="0" smtClean="0"/>
              <a:t>м-</a:t>
            </a:r>
            <a:r>
              <a:rPr lang="ru-RU" sz="1200" dirty="0" err="1" smtClean="0"/>
              <a:t>н</a:t>
            </a:r>
            <a:r>
              <a:rPr lang="ru-RU" sz="1200" dirty="0" err="1"/>
              <a:t>ы</a:t>
            </a:r>
            <a:r>
              <a:rPr lang="ru-RU" sz="1200" dirty="0" smtClean="0"/>
              <a:t> </a:t>
            </a:r>
            <a:r>
              <a:rPr lang="ru-RU" sz="1200" dirty="0" err="1"/>
              <a:t>Грушевка</a:t>
            </a:r>
            <a:r>
              <a:rPr lang="ru-RU" sz="1200" dirty="0"/>
              <a:t>, Юго-Запад, Малиновка, </a:t>
            </a:r>
            <a:r>
              <a:rPr lang="ru-RU" sz="1200" dirty="0" smtClean="0"/>
              <a:t>пр-т </a:t>
            </a:r>
            <a:r>
              <a:rPr lang="ru-RU" sz="1200" dirty="0"/>
              <a:t>Жукова, ТЦ «</a:t>
            </a:r>
            <a:r>
              <a:rPr lang="en-US" sz="1200" dirty="0" err="1"/>
              <a:t>Globo</a:t>
            </a:r>
            <a:r>
              <a:rPr lang="ru-RU" sz="1200" dirty="0"/>
              <a:t>»</a:t>
            </a:r>
            <a:endParaRPr lang="ru-RU" altLang="ru-RU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1200"/>
              </a:lnSpc>
            </a:pPr>
            <a:endParaRPr lang="ru-RU" sz="1200" dirty="0"/>
          </a:p>
          <a:p>
            <a:pPr>
              <a:lnSpc>
                <a:spcPts val="1200"/>
              </a:lnSpc>
            </a:pPr>
            <a:r>
              <a:rPr lang="ru-RU" sz="1200" dirty="0"/>
              <a:t>Оживленный транспортный поток и пешеходная зона. 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8086"/>
            <a:ext cx="3410712" cy="257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448"/>
          <a:stretch/>
        </p:blipFill>
        <p:spPr>
          <a:xfrm>
            <a:off x="0" y="0"/>
            <a:ext cx="10691813" cy="4967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99052" y="4543070"/>
            <a:ext cx="4011977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92370" y="4549344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ВЫСОКОТЕХНОЛОГИЧНЫЙ</a:t>
            </a:r>
          </a:p>
          <a:p>
            <a:r>
              <a:rPr lang="ru-RU" b="1" dirty="0">
                <a:solidFill>
                  <a:schemeClr val="bg1"/>
                </a:solidFill>
              </a:rPr>
              <a:t>ЦИФРОВОЙ МОСТ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5911402" y="4551349"/>
            <a:ext cx="4130271" cy="676860"/>
            <a:chOff x="6081389" y="3186467"/>
            <a:chExt cx="3236288" cy="676860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6081389" y="3186467"/>
              <a:ext cx="3236288" cy="67686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74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139406" y="3318692"/>
              <a:ext cx="31202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schemeClr val="bg1"/>
                  </a:solidFill>
                </a:rPr>
                <a:t>ЭФФЕКТИВНОСТЬ ДЛЯ БИЗНЕСА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599052" y="5219930"/>
            <a:ext cx="4360527" cy="144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Широкий угол обзора;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Высокое качество изображения; 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Адаптивная яркость и контрастность в зависимости от условий окружающей среды.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50432" y="5270956"/>
            <a:ext cx="45986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/>
              <a:t>Высокая запоминаемость интерактивной рекламы; 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/>
              <a:t>Визуальный контакт в 6,5 раз выше, чем у статичной рекламы;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/>
              <a:t>Оперативное управление контентом при появлении новых задач, ребрендинге, появлении нового продукта/услуги;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500" dirty="0"/>
              <a:t>Оптимизация бюджета при продвижении нескольких проектов, видов деятельности и т.д.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91017" y="158782"/>
            <a:ext cx="36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ЦИФРОВЫЕ МОСТЫ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2х24м</a:t>
            </a:r>
          </a:p>
        </p:txBody>
      </p:sp>
    </p:spTree>
    <p:extLst>
      <p:ext uri="{BB962C8B-B14F-4D97-AF65-F5344CB8AC3E}">
        <p14:creationId xmlns:p14="http://schemas.microsoft.com/office/powerpoint/2010/main" val="59367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7448"/>
          <a:stretch/>
        </p:blipFill>
        <p:spPr>
          <a:xfrm>
            <a:off x="0" y="0"/>
            <a:ext cx="10691813" cy="496765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790" y="5525930"/>
            <a:ext cx="10296554" cy="2041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Хронометраж – 10 сек;</a:t>
            </a: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Разрешение рекламного ролика (</a:t>
            </a:r>
            <a:r>
              <a:rPr lang="ru-RU" sz="1200" dirty="0" err="1"/>
              <a:t>ШхВ</a:t>
            </a:r>
            <a:r>
              <a:rPr lang="ru-RU" sz="1200" dirty="0"/>
              <a:t>) – 3000*240 (пикселей);</a:t>
            </a: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Расширение рекламного ролика </a:t>
            </a:r>
            <a:r>
              <a:rPr lang="en-US" sz="1200" dirty="0"/>
              <a:t>-</a:t>
            </a:r>
            <a:r>
              <a:rPr lang="ru-RU" sz="1200" dirty="0"/>
              <a:t> .</a:t>
            </a:r>
            <a:r>
              <a:rPr lang="en-US" sz="1200" smtClean="0"/>
              <a:t>mp4</a:t>
            </a:r>
            <a:r>
              <a:rPr lang="ru-RU" sz="1200" smtClean="0"/>
              <a:t>;</a:t>
            </a:r>
            <a:endParaRPr lang="ru-RU" sz="1200" dirty="0"/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Стандарт сжатия рекламного ролика (кодек) - h.264;</a:t>
            </a: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Кадровая частота рекламного ролика – 60 кадров в секунду;</a:t>
            </a: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b="1" dirty="0"/>
              <a:t>Динамические эффекты должны занимать не более 20 % от общей площади информационного поля. Не допускается одновременное использование динамических эффектов по  всей площади информационного поля. Смена элементов должна быть плавная, не резкая. </a:t>
            </a:r>
            <a:r>
              <a:rPr lang="ru-RU" sz="1200" dirty="0"/>
              <a:t>Пример правильного использования доп. эффектов: </a:t>
            </a:r>
            <a:r>
              <a:rPr lang="ru-RU" sz="1200" dirty="0">
                <a:hlinkClick r:id="rId5"/>
              </a:rPr>
              <a:t>https://www.youtube.com/watch?v=n-5jooo5cnA;</a:t>
            </a: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Ролики должны быть без звукового сопровождения</a:t>
            </a:r>
            <a:endParaRPr lang="ru-RU" sz="1200" dirty="0">
              <a:hlinkClick r:id="rId5"/>
            </a:endParaRPr>
          </a:p>
          <a:p>
            <a:pPr marL="285750" indent="-285750">
              <a:lnSpc>
                <a:spcPts val="11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ru-RU" sz="1200" dirty="0"/>
              <a:t>В 10 сек. роликах, в которых имеется два и более сюжета, смена сюжета должна производиться путем плавного перехода.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91017" y="158782"/>
            <a:ext cx="3600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ЦИФРОВЫЕ МОСТЫ   </a:t>
            </a:r>
            <a:r>
              <a:rPr lang="en-US" dirty="0">
                <a:solidFill>
                  <a:schemeClr val="bg1"/>
                </a:solidFill>
              </a:rPr>
              <a:t>|   </a:t>
            </a:r>
            <a:r>
              <a:rPr lang="ru-RU" dirty="0">
                <a:solidFill>
                  <a:schemeClr val="bg1"/>
                </a:solidFill>
              </a:rPr>
              <a:t>2х24м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52500" y="4824310"/>
            <a:ext cx="5440519" cy="67686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73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5818" y="4830584"/>
            <a:ext cx="29115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ТЕХНИЧЕСКИЕ ТРЕБОВАНИЯ </a:t>
            </a:r>
            <a:r>
              <a:rPr lang="ru-RU" b="1">
                <a:solidFill>
                  <a:schemeClr val="bg1"/>
                </a:solidFill>
              </a:rPr>
              <a:t>К РОЛИКАМ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025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0691813" cy="757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00" y="152017"/>
            <a:ext cx="1350081" cy="47131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83005" y="1086458"/>
            <a:ext cx="9525802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1 ПАКЕТ. Рекламный ролик – 10 сек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7367" y="1745427"/>
            <a:ext cx="4073147" cy="1131079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b="1" dirty="0"/>
              <a:t>320</a:t>
            </a:r>
            <a:r>
              <a:rPr lang="en-US" sz="1500" b="1" dirty="0"/>
              <a:t> </a:t>
            </a:r>
            <a:r>
              <a:rPr lang="ru-RU" sz="1500" b="1" dirty="0"/>
              <a:t>выходов</a:t>
            </a:r>
            <a:r>
              <a:rPr lang="ru-RU" sz="1500" dirty="0"/>
              <a:t> рекламного ролика </a:t>
            </a:r>
            <a:r>
              <a:rPr lang="ru-RU" sz="1500" b="1" dirty="0"/>
              <a:t>в день</a:t>
            </a:r>
            <a:r>
              <a:rPr lang="ru-RU" sz="1500" dirty="0"/>
              <a:t>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/>
              <a:t>Частота выходов - </a:t>
            </a:r>
            <a:r>
              <a:rPr lang="en-US" sz="1500" b="1" dirty="0"/>
              <a:t>1 </a:t>
            </a:r>
            <a:r>
              <a:rPr lang="ru-RU" sz="1500" b="1" dirty="0"/>
              <a:t>раз в 3 минуты;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b="1" dirty="0" smtClean="0"/>
              <a:t>Максимальное </a:t>
            </a:r>
            <a:r>
              <a:rPr lang="ru-RU" sz="1500" b="1" dirty="0"/>
              <a:t>количество пакетов </a:t>
            </a:r>
            <a:r>
              <a:rPr lang="ru-RU" sz="1500" dirty="0"/>
              <a:t>– 18.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38784" y="6525472"/>
            <a:ext cx="469964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dirty="0"/>
              <a:t>+375 (29) </a:t>
            </a:r>
            <a:r>
              <a:rPr lang="en-US" dirty="0"/>
              <a:t>199-27-89 / 645-04-43 / 306-70-22</a:t>
            </a:r>
            <a:endParaRPr lang="ru-RU" dirty="0"/>
          </a:p>
          <a:p>
            <a:pPr>
              <a:lnSpc>
                <a:spcPct val="80000"/>
              </a:lnSpc>
            </a:pPr>
            <a:endParaRPr lang="ru-RU" dirty="0"/>
          </a:p>
          <a:p>
            <a:pPr>
              <a:lnSpc>
                <a:spcPct val="80000"/>
              </a:lnSpc>
            </a:pPr>
            <a:r>
              <a:rPr lang="en-US" dirty="0"/>
              <a:t>E-mail: outdoor@colorexpress.by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527" y="6493905"/>
            <a:ext cx="1364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КОНТАКТЫ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0" y="6525472"/>
            <a:ext cx="1554480" cy="40233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 flipV="1">
            <a:off x="674526" y="6327614"/>
            <a:ext cx="943864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989274" y="1745427"/>
            <a:ext cx="5119533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1500" b="1" dirty="0"/>
              <a:t>Когда нужно предоставить ролик?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Рекламные ролики предоставляются Заказчиком накануне дня старта рекламной кампании до 17.00.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Когда будет запущен ролик?  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Новое размещение (начало периода размещения) - осуществляется ежедневно до 10.00.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Ротация и демонтаж рекламных роликов осуществляется в рабочие дни до 10.00.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ежедневная ротация рекламных роликов?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Ротация рекламных роликов осуществляется 1 раз в 5 дней, в рабочие дни.</a:t>
            </a:r>
          </a:p>
          <a:p>
            <a:pPr>
              <a:spcBef>
                <a:spcPts val="600"/>
              </a:spcBef>
            </a:pPr>
            <a:r>
              <a:rPr lang="ru-RU" sz="1500" b="1" dirty="0"/>
              <a:t>Включена ли в стоимость ротация одновременно нескольких роликов/сюжетов в рамках одного пакета?</a:t>
            </a:r>
          </a:p>
          <a:p>
            <a:pPr>
              <a:spcBef>
                <a:spcPts val="600"/>
              </a:spcBef>
            </a:pPr>
            <a:r>
              <a:rPr lang="ru-RU" sz="1500" dirty="0"/>
              <a:t>НЕТ. В рамках одного выкупленного пакета демонстрируется 1 рекламный ролик, длительностью 10 секунд.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7367" y="3229649"/>
            <a:ext cx="4073147" cy="1938992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500" b="1" dirty="0"/>
              <a:t>Минимальный срок размещения </a:t>
            </a:r>
            <a:r>
              <a:rPr lang="ru-RU" sz="1500" dirty="0"/>
              <a:t>– 10 дней.</a:t>
            </a:r>
          </a:p>
          <a:p>
            <a:endParaRPr lang="ru-RU" sz="1500" dirty="0"/>
          </a:p>
          <a:p>
            <a:r>
              <a:rPr lang="ru-RU" sz="1500" dirty="0"/>
              <a:t>При размещении </a:t>
            </a:r>
            <a:r>
              <a:rPr lang="ru-RU" sz="1500" b="1" dirty="0"/>
              <a:t>менее 10 дней </a:t>
            </a:r>
            <a:r>
              <a:rPr lang="ru-RU" sz="1500" dirty="0"/>
              <a:t>– применяется повышающий коэффициент 1,2.</a:t>
            </a:r>
          </a:p>
          <a:p>
            <a:endParaRPr lang="ru-RU" sz="1500" dirty="0"/>
          </a:p>
          <a:p>
            <a:r>
              <a:rPr lang="ru-RU" sz="1500" dirty="0"/>
              <a:t>При размещении рекламных роликов в период </a:t>
            </a:r>
            <a:r>
              <a:rPr lang="ru-RU" sz="1500" b="1" dirty="0"/>
              <a:t>Октябрь, Ноябрь, Декабрь </a:t>
            </a:r>
            <a:r>
              <a:rPr lang="ru-RU" sz="1500" dirty="0"/>
              <a:t>– применяется повышающий коэффициент 1,2.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1" y="254000"/>
            <a:ext cx="5066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ЦИФРОВЫЕ МОСТЫ </a:t>
            </a:r>
            <a:r>
              <a:rPr lang="en-US" b="1" dirty="0">
                <a:solidFill>
                  <a:schemeClr val="bg1"/>
                </a:solidFill>
              </a:rPr>
              <a:t>| </a:t>
            </a:r>
            <a:r>
              <a:rPr lang="ru-RU" b="1" dirty="0">
                <a:solidFill>
                  <a:schemeClr val="bg1"/>
                </a:solidFill>
              </a:rPr>
              <a:t>Время работы: 07.00-23.00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752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2012</TotalTime>
  <Words>373</Words>
  <Application>Microsoft Office PowerPoint</Application>
  <PresentationFormat>Произвольный</PresentationFormat>
  <Paragraphs>59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Слесаренко Юрий Евгеньевич</dc:creator>
  <cp:lastModifiedBy>Волкова Ирина Викторовна</cp:lastModifiedBy>
  <cp:revision>221</cp:revision>
  <cp:lastPrinted>2019-04-24T14:20:38Z</cp:lastPrinted>
  <dcterms:created xsi:type="dcterms:W3CDTF">2019-04-24T13:21:08Z</dcterms:created>
  <dcterms:modified xsi:type="dcterms:W3CDTF">2026-09-15T12:18:52Z</dcterms:modified>
</cp:coreProperties>
</file>