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8" r:id="rId4"/>
    <p:sldId id="275" r:id="rId5"/>
    <p:sldId id="273" r:id="rId6"/>
    <p:sldId id="271" r:id="rId7"/>
    <p:sldId id="265" r:id="rId8"/>
  </p:sldIdLst>
  <p:sldSz cx="10691813" cy="7559675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99" d="100"/>
          <a:sy n="99" d="100"/>
        </p:scale>
        <p:origin x="582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71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99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276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660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0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64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36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595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99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52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7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24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0A65BF-7DEF-91CF-43EB-2B8AD985A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61534"/>
            <a:ext cx="10691813" cy="689814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5059680"/>
            <a:ext cx="10691813" cy="253047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1"/>
            <a:ext cx="10691813" cy="1135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605776" y="398537"/>
            <a:ext cx="3743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WWW.COLOREXPO.BY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73" y="218001"/>
            <a:ext cx="1890625" cy="6600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785402" y="6681112"/>
            <a:ext cx="7906411" cy="47174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024754" y="5029200"/>
            <a:ext cx="76670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cap="all" dirty="0">
                <a:solidFill>
                  <a:schemeClr val="bg1"/>
                </a:solidFill>
              </a:rPr>
              <a:t>DIGITAL</a:t>
            </a:r>
            <a:r>
              <a:rPr lang="ru-RU" sz="5400" dirty="0">
                <a:solidFill>
                  <a:schemeClr val="bg1"/>
                </a:solidFill>
              </a:rPr>
              <a:t> </a:t>
            </a:r>
            <a:r>
              <a:rPr lang="en-US" sz="5400" b="1" cap="all" dirty="0">
                <a:solidFill>
                  <a:schemeClr val="bg1"/>
                </a:solidFill>
              </a:rPr>
              <a:t>OUT-OF-HOME</a:t>
            </a:r>
            <a:r>
              <a:rPr lang="ru-RU" sz="5400" b="1" cap="all" dirty="0">
                <a:solidFill>
                  <a:schemeClr val="bg1"/>
                </a:solidFill>
              </a:rPr>
              <a:t> </a:t>
            </a:r>
            <a:r>
              <a:rPr lang="en-US" sz="5400" b="1" cap="all" dirty="0">
                <a:solidFill>
                  <a:schemeClr val="bg1"/>
                </a:solidFill>
              </a:rPr>
              <a:t>advertising</a:t>
            </a:r>
            <a:endParaRPr lang="ru-RU" sz="5400" b="1" cap="all" dirty="0">
              <a:solidFill>
                <a:schemeClr val="bg1"/>
              </a:solidFill>
            </a:endParaRPr>
          </a:p>
          <a:p>
            <a:pPr algn="r"/>
            <a:r>
              <a:rPr lang="ru-RU" sz="2400" b="1" dirty="0">
                <a:solidFill>
                  <a:schemeClr val="bg1"/>
                </a:solidFill>
              </a:rPr>
              <a:t>МЕДИАФАСАДЫ</a:t>
            </a:r>
          </a:p>
        </p:txBody>
      </p:sp>
    </p:spTree>
    <p:extLst>
      <p:ext uri="{BB962C8B-B14F-4D97-AF65-F5344CB8AC3E}">
        <p14:creationId xmlns:p14="http://schemas.microsoft.com/office/powerpoint/2010/main" val="2837628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810104" y="207104"/>
            <a:ext cx="3881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МЕДИАФАСАД </a:t>
            </a:r>
            <a:r>
              <a:rPr lang="en-US" dirty="0">
                <a:solidFill>
                  <a:schemeClr val="bg1"/>
                </a:solidFill>
              </a:rPr>
              <a:t>I </a:t>
            </a:r>
            <a:r>
              <a:rPr lang="ru-RU" dirty="0">
                <a:solidFill>
                  <a:schemeClr val="bg1"/>
                </a:solidFill>
              </a:rPr>
              <a:t>15х7м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2054" y="5036322"/>
            <a:ext cx="10659759" cy="4418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67483" y="5065967"/>
            <a:ext cx="660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НЕЗАВИСИМОСТИ ПР-Т., 72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51456" y="5531709"/>
            <a:ext cx="7198336" cy="2095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b="1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Шаг пикселя 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10 мм</a:t>
            </a:r>
            <a:endParaRPr lang="ru-RU" altLang="ru-RU" sz="1200" dirty="0"/>
          </a:p>
          <a:p>
            <a:pPr>
              <a:lnSpc>
                <a:spcPts val="1200"/>
              </a:lnSpc>
            </a:pPr>
            <a:endParaRPr lang="ru-RU" altLang="ru-RU" sz="1200" b="1" dirty="0"/>
          </a:p>
          <a:p>
            <a:pPr>
              <a:lnSpc>
                <a:spcPts val="1200"/>
              </a:lnSpc>
            </a:pPr>
            <a:r>
              <a:rPr lang="ru-RU" altLang="ru-RU" sz="1200" b="1" dirty="0"/>
              <a:t>Время работы экрана</a:t>
            </a:r>
            <a:r>
              <a:rPr lang="ru-RU" altLang="ru-RU" sz="1200" dirty="0"/>
              <a:t>: с 07:00 до 23:00</a:t>
            </a:r>
          </a:p>
          <a:p>
            <a:pPr>
              <a:lnSpc>
                <a:spcPts val="1200"/>
              </a:lnSpc>
            </a:pPr>
            <a:endParaRPr lang="ru-RU" altLang="ru-RU" sz="12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200"/>
              </a:lnSpc>
            </a:pP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Рядом расположены:</a:t>
            </a:r>
            <a:r>
              <a:rPr lang="en-US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dirty="0"/>
              <a:t>ст. м. Академия наук, Национальная академия наук Беларуси, Академия искусств, кинотеатр «Октябрь», БГУИР,</a:t>
            </a:r>
            <a:r>
              <a:rPr lang="en-US" sz="1200" dirty="0"/>
              <a:t> </a:t>
            </a:r>
            <a:r>
              <a:rPr lang="ru-RU" sz="1200" dirty="0"/>
              <a:t>БНТУ</a:t>
            </a:r>
            <a:r>
              <a:rPr lang="en-US" sz="1200" dirty="0"/>
              <a:t>,</a:t>
            </a:r>
            <a:r>
              <a:rPr lang="ru-RU" sz="1200" dirty="0"/>
              <a:t> Дворец водного спорта «Фристайл», </a:t>
            </a:r>
            <a:r>
              <a:rPr lang="ru-RU" sz="1200" dirty="0" err="1"/>
              <a:t>Паритетбанк</a:t>
            </a:r>
            <a:r>
              <a:rPr lang="ru-RU" sz="1200" dirty="0"/>
              <a:t>,</a:t>
            </a:r>
            <a:r>
              <a:rPr lang="en-US" sz="1200" dirty="0"/>
              <a:t> </a:t>
            </a:r>
            <a:r>
              <a:rPr lang="ru-RU" sz="1200" dirty="0"/>
              <a:t>Дом печати, кафе «</a:t>
            </a:r>
            <a:r>
              <a:rPr lang="en-US" sz="1200" dirty="0"/>
              <a:t>Terra Pizza</a:t>
            </a:r>
            <a:r>
              <a:rPr lang="ru-RU" sz="1200" dirty="0"/>
              <a:t>»,</a:t>
            </a:r>
            <a:r>
              <a:rPr lang="en-US" sz="1200" dirty="0"/>
              <a:t> </a:t>
            </a:r>
            <a:r>
              <a:rPr lang="ru-RU" sz="1200" dirty="0"/>
              <a:t>«</a:t>
            </a:r>
            <a:r>
              <a:rPr lang="en-US" sz="1200" dirty="0"/>
              <a:t>KFC</a:t>
            </a:r>
            <a:r>
              <a:rPr lang="ru-RU" sz="1200" dirty="0"/>
              <a:t>», кофейня «</a:t>
            </a:r>
            <a:r>
              <a:rPr lang="en-US" sz="1200" dirty="0"/>
              <a:t>Hotfix Coffee</a:t>
            </a:r>
            <a:r>
              <a:rPr lang="ru-RU" sz="1200" dirty="0"/>
              <a:t>», рестораны «</a:t>
            </a:r>
            <a:r>
              <a:rPr lang="ru-RU" sz="1200" dirty="0" err="1"/>
              <a:t>Хинкальня</a:t>
            </a:r>
            <a:r>
              <a:rPr lang="ru-RU" sz="1200" dirty="0"/>
              <a:t>», «Васильки», «</a:t>
            </a:r>
            <a:r>
              <a:rPr lang="en-US" sz="1200" dirty="0" err="1"/>
              <a:t>Marumi</a:t>
            </a:r>
            <a:r>
              <a:rPr lang="ru-RU" sz="1200" dirty="0"/>
              <a:t>», книжный магазин «Академкнига»</a:t>
            </a:r>
            <a:r>
              <a:rPr lang="en-US" sz="1200" dirty="0"/>
              <a:t>,</a:t>
            </a:r>
            <a:r>
              <a:rPr lang="ru-RU" sz="1200" dirty="0"/>
              <a:t> магазины «</a:t>
            </a:r>
            <a:r>
              <a:rPr lang="ru-RU" sz="1200" dirty="0" err="1"/>
              <a:t>Евроопт</a:t>
            </a:r>
            <a:r>
              <a:rPr lang="ru-RU" sz="1200" dirty="0"/>
              <a:t> </a:t>
            </a:r>
            <a:r>
              <a:rPr lang="en-US" sz="1200" dirty="0"/>
              <a:t>Market</a:t>
            </a:r>
            <a:r>
              <a:rPr lang="ru-RU" sz="1200" dirty="0"/>
              <a:t>», «</a:t>
            </a:r>
            <a:r>
              <a:rPr lang="ru-RU" sz="1200" dirty="0" err="1"/>
              <a:t>Мегатоп</a:t>
            </a:r>
            <a:r>
              <a:rPr lang="ru-RU" sz="1200" dirty="0"/>
              <a:t>», «</a:t>
            </a:r>
            <a:r>
              <a:rPr lang="en-US" sz="1200" dirty="0"/>
              <a:t>Massive</a:t>
            </a:r>
            <a:r>
              <a:rPr lang="ru-RU" sz="1200" dirty="0"/>
              <a:t>»</a:t>
            </a:r>
          </a:p>
          <a:p>
            <a:pPr>
              <a:lnSpc>
                <a:spcPts val="1200"/>
              </a:lnSpc>
            </a:pP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В направлении: </a:t>
            </a:r>
            <a:r>
              <a:rPr lang="ru-RU" sz="1200" dirty="0"/>
              <a:t>пр-т Независимости и улица Сурганова.</a:t>
            </a:r>
          </a:p>
          <a:p>
            <a:pPr>
              <a:lnSpc>
                <a:spcPts val="1200"/>
              </a:lnSpc>
            </a:pPr>
            <a:endParaRPr lang="ru-RU" sz="1200" dirty="0"/>
          </a:p>
          <a:p>
            <a:pPr>
              <a:lnSpc>
                <a:spcPts val="1200"/>
              </a:lnSpc>
            </a:pPr>
            <a:r>
              <a:rPr lang="ru-RU" sz="1200" dirty="0"/>
              <a:t>Перекресток с большим автомобильным и пешеходным трафиком с часто возникающими заторами и пробками</a:t>
            </a:r>
            <a:r>
              <a:rPr lang="en-US" sz="1200" dirty="0"/>
              <a:t>. </a:t>
            </a:r>
            <a:r>
              <a:rPr lang="ru-RU" sz="1200" dirty="0"/>
              <a:t>Наличие светофоров.</a:t>
            </a:r>
            <a:endParaRPr lang="ru-RU" altLang="ru-RU" sz="12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2776"/>
            <a:ext cx="3409436" cy="25768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8BA3EE4-01F1-8A50-DF84-3EFA61B0F6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6"/>
          <a:stretch/>
        </p:blipFill>
        <p:spPr>
          <a:xfrm>
            <a:off x="0" y="735218"/>
            <a:ext cx="10744283" cy="431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9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23" y="242021"/>
            <a:ext cx="10683090" cy="491603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-9525" y="4986337"/>
            <a:ext cx="10659759" cy="4418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672012" y="193953"/>
            <a:ext cx="5817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МЕДИАФАСАД</a:t>
            </a:r>
            <a:r>
              <a:rPr lang="en-US" dirty="0">
                <a:solidFill>
                  <a:schemeClr val="bg1"/>
                </a:solidFill>
              </a:rPr>
              <a:t>  I </a:t>
            </a:r>
            <a:r>
              <a:rPr lang="ru-RU" dirty="0">
                <a:solidFill>
                  <a:schemeClr val="bg1"/>
                </a:solidFill>
              </a:rPr>
              <a:t>10х3м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  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46394" y="4986337"/>
            <a:ext cx="5236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КАЛЬВАРИЙСКАЯ УЛ., </a:t>
            </a:r>
            <a:r>
              <a:rPr lang="en-US" b="1" dirty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446394" y="5530074"/>
            <a:ext cx="6336856" cy="1939811"/>
          </a:xfrm>
          <a:prstGeom prst="rect">
            <a:avLst/>
          </a:prstGeom>
          <a:noFill/>
          <a:ln>
            <a:noFill/>
          </a:ln>
        </p:spPr>
        <p:txBody>
          <a:bodyPr wrap="square" lIns="90091" tIns="45046" rIns="90091" bIns="45046">
            <a:spAutoFit/>
          </a:bodyPr>
          <a:lstStyle>
            <a:lvl1pPr eaLnBrk="0" hangingPunct="0"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200"/>
              </a:lnSpc>
            </a:pPr>
            <a:r>
              <a:rPr lang="ru-RU" sz="1200" b="1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Шаг пикселя 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6,67 мм</a:t>
            </a:r>
            <a:endParaRPr lang="ru-RU" altLang="ru-RU" sz="1200" dirty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ts val="1200"/>
              </a:lnSpc>
            </a:pPr>
            <a:endParaRPr lang="ru-RU" altLang="ru-RU" sz="1200" b="1" dirty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ts val="1200"/>
              </a:lnSpc>
            </a:pPr>
            <a:r>
              <a:rPr lang="ru-RU" altLang="ru-RU" sz="1200" b="1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Время работы экрана: 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с 07:00 до 23:00</a:t>
            </a:r>
          </a:p>
          <a:p>
            <a:pPr eaLnBrk="1" hangingPunct="1">
              <a:lnSpc>
                <a:spcPts val="1200"/>
              </a:lnSpc>
            </a:pPr>
            <a:endParaRPr lang="ru-RU" altLang="ru-RU" sz="1200" dirty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ts val="1200"/>
              </a:lnSpc>
            </a:pPr>
            <a:r>
              <a:rPr lang="ru-RU" altLang="ru-RU" sz="1200" b="1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Рядом расположены:  </a:t>
            </a:r>
          </a:p>
          <a:p>
            <a:pPr eaLnBrk="1" hangingPunct="1">
              <a:lnSpc>
                <a:spcPts val="1200"/>
              </a:lnSpc>
            </a:pP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ст.</a:t>
            </a:r>
            <a:r>
              <a:rPr lang="en-US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м. Фрунзенская, кинотеатр «Беларусь», ТЦ «Трюм», БЦ «Парус», </a:t>
            </a:r>
            <a:r>
              <a:rPr lang="ru-RU" altLang="ru-RU" sz="1200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Франсабанк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, БПС-Сбербанк, Банк РРБ, РНПЦ Оториноларингологии, супермаркет «Соседи</a:t>
            </a:r>
            <a:r>
              <a:rPr lang="en-US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», 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Национальная школа красоты, кафе «</a:t>
            </a:r>
            <a:r>
              <a:rPr lang="en-US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Mak.by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r>
              <a:rPr lang="en-US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en-US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KFC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», ресторан «Особняк», ночной клуб «Мулен Руж», кофейня «</a:t>
            </a:r>
            <a:r>
              <a:rPr lang="en-US" altLang="ru-RU" sz="1200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Varka</a:t>
            </a:r>
            <a:r>
              <a:rPr lang="en-US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ru-RU" sz="1200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Coffe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»,</a:t>
            </a:r>
            <a:r>
              <a:rPr lang="en-US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прокуратура г. Минска  </a:t>
            </a:r>
          </a:p>
          <a:p>
            <a:pPr eaLnBrk="1" hangingPunct="1">
              <a:lnSpc>
                <a:spcPts val="1200"/>
              </a:lnSpc>
            </a:pPr>
            <a:r>
              <a:rPr lang="ru-RU" altLang="ru-RU" sz="1200" b="1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В направлении: 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ТЦ «Корона», ст. м. Пушкинская, ул. Тимирязева, ЖК «Каскад»</a:t>
            </a:r>
          </a:p>
          <a:p>
            <a:pPr eaLnBrk="1" hangingPunct="1">
              <a:lnSpc>
                <a:spcPts val="1200"/>
              </a:lnSpc>
            </a:pPr>
            <a:endParaRPr lang="ru-RU" altLang="ru-RU" sz="1200" dirty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ts val="12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Оживленный транспортный поток и пешеходная зона. Наличие светофоров.</a:t>
            </a:r>
            <a:endParaRPr lang="ru-RU" altLang="ru-RU" sz="1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1" t="19956" r="10676" b="11154"/>
          <a:stretch/>
        </p:blipFill>
        <p:spPr>
          <a:xfrm>
            <a:off x="-9525" y="4986337"/>
            <a:ext cx="3386430" cy="2573338"/>
          </a:xfrm>
          <a:prstGeom prst="rect">
            <a:avLst/>
          </a:prstGeom>
        </p:spPr>
      </p:pic>
      <p:cxnSp>
        <p:nvCxnSpPr>
          <p:cNvPr id="23" name="Прямая со стрелкой 22"/>
          <p:cNvCxnSpPr/>
          <p:nvPr/>
        </p:nvCxnSpPr>
        <p:spPr>
          <a:xfrm flipH="1">
            <a:off x="1734947" y="5428178"/>
            <a:ext cx="163703" cy="4127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2266950" y="6375895"/>
            <a:ext cx="355190" cy="2360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954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9" t="14972" r="779" b="19636"/>
          <a:stretch/>
        </p:blipFill>
        <p:spPr>
          <a:xfrm>
            <a:off x="-104420" y="91318"/>
            <a:ext cx="10796233" cy="529481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1580" y="4990997"/>
            <a:ext cx="10659759" cy="4418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672012" y="193953"/>
            <a:ext cx="5817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bg1"/>
                </a:solidFill>
              </a:rPr>
              <a:t>МЕДИАФАСАД</a:t>
            </a:r>
            <a:r>
              <a:rPr lang="en-US" dirty="0" smtClean="0">
                <a:solidFill>
                  <a:schemeClr val="bg1"/>
                </a:solidFill>
              </a:rPr>
              <a:t>  </a:t>
            </a:r>
            <a:r>
              <a:rPr lang="en-US" dirty="0">
                <a:solidFill>
                  <a:schemeClr val="bg1"/>
                </a:solidFill>
              </a:rPr>
              <a:t>I </a:t>
            </a:r>
            <a:r>
              <a:rPr lang="ru-RU" dirty="0">
                <a:solidFill>
                  <a:schemeClr val="bg1"/>
                </a:solidFill>
              </a:rPr>
              <a:t>12х7м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  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34884" y="5028487"/>
            <a:ext cx="5236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Пушкина пр-т, 81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438843" y="5465975"/>
            <a:ext cx="7467412" cy="2093700"/>
          </a:xfrm>
          <a:prstGeom prst="rect">
            <a:avLst/>
          </a:prstGeom>
          <a:noFill/>
          <a:ln>
            <a:noFill/>
          </a:ln>
        </p:spPr>
        <p:txBody>
          <a:bodyPr wrap="square" lIns="90091" tIns="45046" rIns="90091" bIns="45046">
            <a:spAutoFit/>
          </a:bodyPr>
          <a:lstStyle>
            <a:lvl1pPr eaLnBrk="0" hangingPunct="0"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1438275" algn="l"/>
              </a:tabLst>
              <a:defRPr sz="2100">
                <a:solidFill>
                  <a:srgbClr val="CCFFFF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ts val="1200"/>
              </a:lnSpc>
            </a:pPr>
            <a:r>
              <a:rPr lang="ru-RU" sz="1200" b="1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Шаг пикселя 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– 10 мм</a:t>
            </a:r>
            <a:endParaRPr lang="ru-RU" altLang="ru-RU" sz="1200" dirty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200"/>
              </a:lnSpc>
            </a:pPr>
            <a:endParaRPr lang="ru-RU" altLang="ru-RU" sz="1200" dirty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200"/>
              </a:lnSpc>
            </a:pPr>
            <a:r>
              <a:rPr lang="ru-RU" altLang="ru-RU" sz="1200" b="1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Время работы экрана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: с 07:00 до 23:00</a:t>
            </a:r>
          </a:p>
          <a:p>
            <a:pPr>
              <a:lnSpc>
                <a:spcPts val="1200"/>
              </a:lnSpc>
            </a:pPr>
            <a:endParaRPr lang="ru-RU" altLang="ru-RU" sz="1200" dirty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200"/>
              </a:lnSpc>
            </a:pPr>
            <a:r>
              <a:rPr lang="ru-RU" altLang="ru-RU" sz="1200" b="1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Рядом расположены:</a:t>
            </a:r>
            <a:r>
              <a:rPr lang="en-US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Белагропромбанк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Белинвестбанк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, Беларусбанк, БЦ «</a:t>
            </a:r>
            <a:r>
              <a:rPr lang="ru-RU" sz="1200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Стильсервис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», БЦ «Градиент»,  АЗС «</a:t>
            </a:r>
            <a:r>
              <a:rPr lang="ru-RU" sz="1200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Беларуснефть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», кафе «</a:t>
            </a:r>
            <a:r>
              <a:rPr lang="en-US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Domino`s Pizza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», «</a:t>
            </a:r>
            <a:r>
              <a:rPr lang="en-US" sz="1200" dirty="0">
                <a:solidFill>
                  <a:schemeClr val="tx1"/>
                </a:solidFill>
                <a:latin typeface="+mn-lt"/>
              </a:rPr>
              <a:t>Mak.by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r>
              <a:rPr lang="en-US" sz="12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супермаркет «</a:t>
            </a:r>
            <a:r>
              <a:rPr lang="ru-RU" sz="1200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Евроопт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», ст. м. Пушкинская, кинотеатр «Аврора»,</a:t>
            </a:r>
            <a:r>
              <a:rPr lang="ru-RU" sz="1200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гостиница «Орбита», ул. </a:t>
            </a:r>
            <a:r>
              <a:rPr lang="ru-RU" sz="1200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Ольшевского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lnSpc>
                <a:spcPts val="12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Большой перекресток с активным трафиком.</a:t>
            </a:r>
          </a:p>
          <a:p>
            <a:pPr>
              <a:lnSpc>
                <a:spcPts val="1200"/>
              </a:lnSpc>
            </a:pPr>
            <a:r>
              <a:rPr lang="ru-RU" sz="1200" b="1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В направлении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м-н </a:t>
            </a:r>
            <a:r>
              <a:rPr lang="ru-RU" sz="1200" dirty="0" err="1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Масюковщина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, ул. Орловская, ул. Тимирязева, пр. Победителей, ТРЦ «</a:t>
            </a:r>
            <a:r>
              <a:rPr lang="en-US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Palazzo», </a:t>
            </a:r>
            <a:endParaRPr lang="ru-RU" sz="1200" dirty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2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ТРЦ «Корона Замок», Дворец Независимости, отель «</a:t>
            </a:r>
            <a:r>
              <a:rPr lang="en-US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Marriot»</a:t>
            </a:r>
            <a:r>
              <a:rPr 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, автосалоны «Тойота центр Минск», «Geely»</a:t>
            </a:r>
            <a:r>
              <a:rPr lang="ru-RU" altLang="ru-RU" sz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lnSpc>
                <a:spcPts val="1200"/>
              </a:lnSpc>
            </a:pPr>
            <a:endParaRPr lang="ru-RU" altLang="ru-RU" sz="1200" dirty="0">
              <a:solidFill>
                <a:schemeClr val="tx1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ts val="1200"/>
              </a:lnSpc>
            </a:pPr>
            <a:r>
              <a:rPr lang="ru-RU" sz="1200" dirty="0">
                <a:solidFill>
                  <a:schemeClr val="tx1"/>
                </a:solidFill>
                <a:latin typeface="+mn-lt"/>
              </a:rPr>
              <a:t>Оживленный транспортный поток и пешеходная зона. Наличие светофоров.</a:t>
            </a:r>
            <a:endParaRPr lang="ru-RU" altLang="ru-RU" sz="12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1734947" y="5428178"/>
            <a:ext cx="163703" cy="4127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2266950" y="6375895"/>
            <a:ext cx="355190" cy="2360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9AA8692-731C-44B5-89E8-83195738DA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6" y="5002785"/>
            <a:ext cx="3441379" cy="255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0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5E1D2AD-BA07-E46A-FE9C-1E0692836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1957"/>
            <a:ext cx="10691813" cy="32136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99052" y="3980661"/>
            <a:ext cx="4130271" cy="686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74953" y="4020330"/>
            <a:ext cx="2911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ВЫСОКОТЕХНОЛОГИЧНЫЙ</a:t>
            </a:r>
          </a:p>
          <a:p>
            <a:r>
              <a:rPr lang="ru-RU" b="1" dirty="0">
                <a:solidFill>
                  <a:schemeClr val="bg1"/>
                </a:solidFill>
              </a:rPr>
              <a:t>МЕДИАФАСАД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3873" y="4770714"/>
            <a:ext cx="44606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Широкий угол обзора;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Высокое качество изображения; 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Адаптивная яркость и контрастность в зависимости от условий окружающей среды.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4473" y="4665528"/>
            <a:ext cx="457680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500" dirty="0"/>
              <a:t>MAX</a:t>
            </a:r>
            <a:r>
              <a:rPr lang="ru-RU" sz="1500" dirty="0"/>
              <a:t> запоминаемость интерактивной рекламы; 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Визуальный контакт в 6,5 раз выше, чем у статичной рекламы;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Оперативное управление контентом при появлении новых задач, ребрендинге, появлении нового продукта/услуги;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Оптимизация бюджета при продвижении нескольких проектов, видов деятельности и т.д.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67750" y="215600"/>
            <a:ext cx="302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МЕДИАФАСАДЫ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976595" y="3979528"/>
            <a:ext cx="4130271" cy="686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050638" y="4148295"/>
            <a:ext cx="3982183" cy="390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ЭФФЕКТИВНОСТЬ ДЛЯ БИЗНЕСА</a:t>
            </a:r>
          </a:p>
        </p:txBody>
      </p:sp>
    </p:spTree>
    <p:extLst>
      <p:ext uri="{BB962C8B-B14F-4D97-AF65-F5344CB8AC3E}">
        <p14:creationId xmlns:p14="http://schemas.microsoft.com/office/powerpoint/2010/main" val="3919939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72067" y="4850134"/>
            <a:ext cx="941869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Хронометраж – 10 сек;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Разрешение рекламного ролика (</a:t>
            </a:r>
            <a:r>
              <a:rPr lang="ru-RU" sz="1500" dirty="0" err="1"/>
              <a:t>ШхВ</a:t>
            </a:r>
            <a:r>
              <a:rPr lang="ru-RU" sz="1500" dirty="0"/>
              <a:t>) – 672*1536 / 432*1440 / 672*1152 (пикселей);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Расширение рекламного ролика </a:t>
            </a:r>
            <a:r>
              <a:rPr lang="en-US" sz="1500" dirty="0"/>
              <a:t>-</a:t>
            </a:r>
            <a:r>
              <a:rPr lang="ru-RU" sz="1500" dirty="0"/>
              <a:t> .</a:t>
            </a:r>
            <a:r>
              <a:rPr lang="en-US" sz="1500" dirty="0" smtClean="0"/>
              <a:t>mp4</a:t>
            </a:r>
            <a:r>
              <a:rPr lang="ru-RU" sz="1500" dirty="0" smtClean="0"/>
              <a:t>;</a:t>
            </a:r>
            <a:endParaRPr lang="ru-RU" sz="15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Стандарт сжатия рекламного ролика (кодек) - h.264;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Кадровая частота рекламного ролика – 30 кадров в секунду;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Ролики должны быть без звукового сопровождения;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500" dirty="0"/>
              <a:t>В 10 сек. роликах, в которых имеется два и более сюжета, смена сюжета должна производиться путем плавного перехода.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2067" y="3987219"/>
            <a:ext cx="5440519" cy="6768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07224" y="4017748"/>
            <a:ext cx="2911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ТЕХНИЧЕСКИЕ ТРЕБОВАНИЯ </a:t>
            </a:r>
            <a:r>
              <a:rPr lang="ru-RU" b="1">
                <a:solidFill>
                  <a:schemeClr val="bg1"/>
                </a:solidFill>
              </a:rPr>
              <a:t>К РОЛИКАМ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85167" y="214309"/>
            <a:ext cx="3028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МЕДИАФАСАДЫ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5E1D2AD-BA07-E46A-FE9C-1E0692836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1957"/>
            <a:ext cx="10691813" cy="321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05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24850" y="1037376"/>
            <a:ext cx="9950115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1 ПАКЕТ. Рекламный ролик – 10 сек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4845" y="1622760"/>
            <a:ext cx="4345475" cy="2031325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/>
              <a:t>Независимости пр. 72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dirty="0"/>
              <a:t>190</a:t>
            </a:r>
            <a:r>
              <a:rPr lang="en-US" sz="1400" b="1" dirty="0"/>
              <a:t> </a:t>
            </a:r>
            <a:r>
              <a:rPr lang="ru-RU" sz="1400" b="1" dirty="0"/>
              <a:t>выходов</a:t>
            </a:r>
            <a:r>
              <a:rPr lang="ru-RU" sz="1400" dirty="0"/>
              <a:t> рекламного ролика </a:t>
            </a:r>
            <a:r>
              <a:rPr lang="ru-RU" sz="1400" b="1" dirty="0"/>
              <a:t>в день</a:t>
            </a:r>
            <a:r>
              <a:rPr lang="ru-RU" sz="14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Частота выходов - </a:t>
            </a:r>
            <a:r>
              <a:rPr lang="en-US" sz="1400" b="1" dirty="0"/>
              <a:t>1 </a:t>
            </a:r>
            <a:r>
              <a:rPr lang="ru-RU" sz="1400" b="1" dirty="0"/>
              <a:t>раз в 5 минут;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Максимальное количество пакетов – 30.</a:t>
            </a:r>
          </a:p>
          <a:p>
            <a:endParaRPr lang="ru-RU" sz="1400" b="1" dirty="0"/>
          </a:p>
          <a:p>
            <a:r>
              <a:rPr lang="ru-RU" sz="1400" b="1" dirty="0" err="1"/>
              <a:t>Кальварйиская</a:t>
            </a:r>
            <a:r>
              <a:rPr lang="ru-RU" sz="1400" b="1" dirty="0"/>
              <a:t> ул. 2/ Пушкина пр. 81: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dirty="0"/>
              <a:t>320</a:t>
            </a:r>
            <a:r>
              <a:rPr lang="en-US" sz="1400" b="1" dirty="0"/>
              <a:t> </a:t>
            </a:r>
            <a:r>
              <a:rPr lang="ru-RU" sz="1400" b="1" dirty="0"/>
              <a:t>выходов</a:t>
            </a:r>
            <a:r>
              <a:rPr lang="ru-RU" sz="1400" dirty="0"/>
              <a:t> рекламного ролика </a:t>
            </a:r>
            <a:r>
              <a:rPr lang="ru-RU" sz="1400" b="1" dirty="0"/>
              <a:t>в день</a:t>
            </a:r>
            <a:r>
              <a:rPr lang="ru-RU" sz="14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Частота выходов - </a:t>
            </a:r>
            <a:r>
              <a:rPr lang="en-US" sz="1400" b="1" dirty="0"/>
              <a:t>1 </a:t>
            </a:r>
            <a:r>
              <a:rPr lang="ru-RU" sz="1400" b="1" dirty="0"/>
              <a:t>раз в 3 минут;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dirty="0"/>
              <a:t>Максимальное количество пакетов – 18.</a:t>
            </a:r>
          </a:p>
        </p:txBody>
      </p:sp>
      <p:sp>
        <p:nvSpPr>
          <p:cNvPr id="20" name="Прямоугольник 19"/>
          <p:cNvSpPr/>
          <p:nvPr/>
        </p:nvSpPr>
        <p:spPr>
          <a:xfrm flipV="1">
            <a:off x="324849" y="6373365"/>
            <a:ext cx="9950115" cy="1013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76797" y="1622760"/>
            <a:ext cx="5398167" cy="4401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500" b="1" dirty="0"/>
              <a:t>Когда нужно предоставить ролик?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Рекламные ролики предоставляются Заказчиком накануне дня старта рекламной кампании до 17.00.</a:t>
            </a:r>
          </a:p>
          <a:p>
            <a:pPr>
              <a:spcBef>
                <a:spcPts val="600"/>
              </a:spcBef>
            </a:pPr>
            <a:r>
              <a:rPr lang="ru-RU" sz="1500" b="1" dirty="0"/>
              <a:t>Когда будет запущен ролик?  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Новое размещение (начало периода размещения) - осуществляется ежедневно до 10.00.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Ротация и демонтаж рекламных роликов осуществляется в рабочие дни до 10.00.</a:t>
            </a:r>
          </a:p>
          <a:p>
            <a:pPr>
              <a:spcBef>
                <a:spcPts val="600"/>
              </a:spcBef>
            </a:pPr>
            <a:r>
              <a:rPr lang="ru-RU" sz="1500" b="1" dirty="0"/>
              <a:t>Включена ли в стоимость ежедневная ротация рекламных роликов?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НЕТ. Ротация рекламных роликов осуществляется 1 раз в 5 дней, в рабочие дни.</a:t>
            </a:r>
          </a:p>
          <a:p>
            <a:pPr>
              <a:spcBef>
                <a:spcPts val="600"/>
              </a:spcBef>
            </a:pPr>
            <a:r>
              <a:rPr lang="ru-RU" sz="1500" b="1" dirty="0"/>
              <a:t>Включена ли в стоимость ротация одновременно нескольких роликов/сюжетов в рамках одного пакета?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НЕТ. В рамках одного выкупленного пакета демонстрируется 1 рекламный ролик, длительностью 10 секунд.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24844" y="3905590"/>
            <a:ext cx="4345475" cy="189282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endParaRPr lang="ru-RU" sz="500" b="1" dirty="0"/>
          </a:p>
          <a:p>
            <a:r>
              <a:rPr lang="ru-RU" sz="1400" b="1" dirty="0"/>
              <a:t>Минимальный срок размещения </a:t>
            </a:r>
            <a:r>
              <a:rPr lang="ru-RU" sz="1400" dirty="0"/>
              <a:t>– 10 дней.</a:t>
            </a:r>
          </a:p>
          <a:p>
            <a:endParaRPr lang="ru-RU" sz="1400" dirty="0"/>
          </a:p>
          <a:p>
            <a:r>
              <a:rPr lang="ru-RU" sz="1400" dirty="0"/>
              <a:t>При размещении </a:t>
            </a:r>
            <a:r>
              <a:rPr lang="ru-RU" sz="1400" b="1" dirty="0"/>
              <a:t>менее 10 дней </a:t>
            </a:r>
            <a:r>
              <a:rPr lang="ru-RU" sz="1400" dirty="0"/>
              <a:t>– применяется повышающий коэффициент 1,2.</a:t>
            </a:r>
          </a:p>
          <a:p>
            <a:endParaRPr lang="ru-RU" sz="1400" dirty="0"/>
          </a:p>
          <a:p>
            <a:r>
              <a:rPr lang="ru-RU" sz="1400" dirty="0"/>
              <a:t>При размещении рекламных роликов в период </a:t>
            </a:r>
            <a:r>
              <a:rPr lang="ru-RU" sz="1400" b="1" dirty="0"/>
              <a:t>Октябрь, Ноябрь, Декабрь </a:t>
            </a:r>
            <a:r>
              <a:rPr lang="ru-RU" sz="1400" dirty="0"/>
              <a:t>– применяется повышающий коэффициент 1,2.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1638" y="205771"/>
            <a:ext cx="4968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</a:rPr>
              <a:t>МЕДИАФАСАДЫ </a:t>
            </a:r>
            <a:r>
              <a:rPr lang="en-US" b="1" dirty="0">
                <a:solidFill>
                  <a:schemeClr val="bg1"/>
                </a:solidFill>
              </a:rPr>
              <a:t>| </a:t>
            </a:r>
            <a:r>
              <a:rPr lang="ru-RU" b="1" dirty="0">
                <a:solidFill>
                  <a:schemeClr val="bg1"/>
                </a:solidFill>
              </a:rPr>
              <a:t>Время работы: 07.00-23.00</a:t>
            </a:r>
            <a:endParaRPr lang="ru-RU" dirty="0">
              <a:solidFill>
                <a:schemeClr val="bg1"/>
              </a:solidFill>
            </a:endParaRPr>
          </a:p>
          <a:p>
            <a:pPr algn="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123CCE2C-36B5-4D98-9075-E97683B459EA}"/>
              </a:ext>
            </a:extLst>
          </p:cNvPr>
          <p:cNvSpPr txBox="1"/>
          <p:nvPr/>
        </p:nvSpPr>
        <p:spPr>
          <a:xfrm>
            <a:off x="324844" y="6696724"/>
            <a:ext cx="136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accent1"/>
                </a:solidFill>
              </a:rPr>
              <a:t>КОНТАКТЫ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3279295F-5526-4C9D-90EC-3D5DF561E416}"/>
              </a:ext>
            </a:extLst>
          </p:cNvPr>
          <p:cNvSpPr txBox="1"/>
          <p:nvPr/>
        </p:nvSpPr>
        <p:spPr>
          <a:xfrm>
            <a:off x="2035966" y="6696724"/>
            <a:ext cx="4699641" cy="762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ru-RU" dirty="0"/>
              <a:t>+375 (29) </a:t>
            </a:r>
            <a:r>
              <a:rPr lang="en-US" dirty="0"/>
              <a:t>199-27-89 / 645-04-43 / 306-70-22</a:t>
            </a:r>
            <a:endParaRPr lang="ru-RU" dirty="0"/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</a:pPr>
            <a:r>
              <a:rPr lang="en-US"/>
              <a:t>E-mail: outdoor@colorexpress.by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9D11DBE-D487-4D67-8158-DA3367F6C3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484" y="6670722"/>
            <a:ext cx="155448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341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1713</TotalTime>
  <Words>490</Words>
  <Application>Microsoft Office PowerPoint</Application>
  <PresentationFormat>Произвольный</PresentationFormat>
  <Paragraphs>86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Tahoma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Слесаренко Юрий Евгеньевич</dc:creator>
  <cp:lastModifiedBy>Волкова Ирина Викторовна</cp:lastModifiedBy>
  <cp:revision>210</cp:revision>
  <cp:lastPrinted>2019-04-24T14:20:38Z</cp:lastPrinted>
  <dcterms:created xsi:type="dcterms:W3CDTF">2019-04-24T13:21:08Z</dcterms:created>
  <dcterms:modified xsi:type="dcterms:W3CDTF">2026-09-15T12:18:12Z</dcterms:modified>
</cp:coreProperties>
</file>